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9" r:id="rId2"/>
    <p:sldId id="261" r:id="rId3"/>
    <p:sldId id="257" r:id="rId4"/>
    <p:sldId id="258" r:id="rId5"/>
    <p:sldId id="259" r:id="rId6"/>
    <p:sldId id="265" r:id="rId7"/>
    <p:sldId id="260" r:id="rId8"/>
    <p:sldId id="262" r:id="rId9"/>
    <p:sldId id="293" r:id="rId10"/>
    <p:sldId id="298" r:id="rId11"/>
    <p:sldId id="292" r:id="rId12"/>
    <p:sldId id="290" r:id="rId13"/>
    <p:sldId id="267" r:id="rId14"/>
    <p:sldId id="263" r:id="rId15"/>
    <p:sldId id="266" r:id="rId16"/>
    <p:sldId id="264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91" r:id="rId28"/>
    <p:sldId id="280" r:id="rId29"/>
    <p:sldId id="281" r:id="rId30"/>
    <p:sldId id="279" r:id="rId31"/>
    <p:sldId id="283" r:id="rId32"/>
    <p:sldId id="284" r:id="rId33"/>
    <p:sldId id="296" r:id="rId34"/>
    <p:sldId id="297" r:id="rId35"/>
    <p:sldId id="285" r:id="rId36"/>
    <p:sldId id="286" r:id="rId37"/>
    <p:sldId id="287" r:id="rId38"/>
    <p:sldId id="295" r:id="rId39"/>
  </p:sldIdLst>
  <p:sldSz cx="12190413" cy="6858000"/>
  <p:notesSz cx="6881813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503" autoAdjust="0"/>
    <p:restoredTop sz="45255" autoAdjust="0"/>
  </p:normalViewPr>
  <p:slideViewPr>
    <p:cSldViewPr>
      <p:cViewPr varScale="1">
        <p:scale>
          <a:sx n="83" d="100"/>
          <a:sy n="83" d="100"/>
        </p:scale>
        <p:origin x="-1272" y="-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3254" y="-106"/>
      </p:cViewPr>
      <p:guideLst>
        <p:guide orient="horz" pos="3151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r">
              <a:defRPr sz="1300"/>
            </a:lvl1pPr>
          </a:lstStyle>
          <a:p>
            <a:fld id="{E9CAEDFC-9EA2-460C-AB4E-4F1096883E35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00960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98102" y="9500960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r">
              <a:defRPr sz="1300"/>
            </a:lvl1pPr>
          </a:lstStyle>
          <a:p>
            <a:fld id="{B0E5CD7E-15DD-4CFF-813D-37AF0481F4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r">
              <a:defRPr sz="1300"/>
            </a:lvl1pPr>
          </a:lstStyle>
          <a:p>
            <a:fld id="{39C487D8-88D8-4197-BBB2-0B6419BD030B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50888"/>
            <a:ext cx="6662737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78" tIns="48239" rIns="96478" bIns="4823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182" y="4751348"/>
            <a:ext cx="5505450" cy="4501277"/>
          </a:xfrm>
          <a:prstGeom prst="rect">
            <a:avLst/>
          </a:prstGeom>
        </p:spPr>
        <p:txBody>
          <a:bodyPr vert="horz" lIns="96478" tIns="48239" rIns="96478" bIns="48239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00960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8102" y="9500960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r">
              <a:defRPr sz="1300"/>
            </a:lvl1pPr>
          </a:lstStyle>
          <a:p>
            <a:fld id="{585E5170-1D2A-45BC-BD94-BF482D5F9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오늘은 좋은 소식과 안 좋은 소식이 있습니다</a:t>
            </a:r>
            <a:endParaRPr lang="en-US" altLang="ko-KR" sz="1900" dirty="0" smtClean="0"/>
          </a:p>
          <a:p>
            <a:r>
              <a:rPr lang="ko-KR" altLang="en-US" sz="1900" dirty="0" smtClean="0"/>
              <a:t>우선 좋은 소식은 보고서가 반쪽 짜리 라는 것이고</a:t>
            </a:r>
            <a:endParaRPr lang="en-US" altLang="ko-KR" sz="1900" dirty="0" smtClean="0"/>
          </a:p>
          <a:p>
            <a:r>
              <a:rPr lang="ko-KR" altLang="en-US" sz="1900" dirty="0" smtClean="0"/>
              <a:t>안 좋은 소식은 보고서가 두 장이라는 것 입니다</a:t>
            </a:r>
            <a:r>
              <a:rPr lang="en-US" altLang="ko-KR" sz="19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5101" y="4765105"/>
            <a:ext cx="5505450" cy="458249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[</a:t>
            </a:r>
            <a:r>
              <a:rPr lang="ko-KR" altLang="en-US" sz="1800" dirty="0" smtClean="0"/>
              <a:t>곽도원</a:t>
            </a:r>
            <a:r>
              <a:rPr lang="en-US" altLang="ko-KR" sz="1800" dirty="0" smtClean="0"/>
              <a:t>]</a:t>
            </a:r>
          </a:p>
          <a:p>
            <a:r>
              <a:rPr lang="ko-KR" altLang="en-US" sz="1800" dirty="0" smtClean="0"/>
              <a:t>다음으로 범죄 현장조사자 들이 사진 촬영을 하는 방법을 알아 보겠습니다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사진 촬영을 할 때에는 전문 사진기를 사용하는데 흔히 파는 자동 사진기가 아니라 수동 사진기를 사용합니다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우선 각 조에서 </a:t>
            </a:r>
            <a:r>
              <a:rPr lang="ko-KR" altLang="en-US" sz="1800" dirty="0" err="1" smtClean="0"/>
              <a:t>스마트폰을</a:t>
            </a:r>
            <a:r>
              <a:rPr lang="ko-KR" altLang="en-US" sz="1800" dirty="0" smtClean="0"/>
              <a:t> 꺼내서 카메라를 켠 후에 스크린을 비추다가 보고서를 비추어 보세요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대부분의 경우 자동으로 초점이 맞추어 질 것입니다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그리고 플래시를 자동으로 맞추면 어두우면 플래시가 켜지게 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이것이 자동 사진기입니다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그러면 수동 사진기는 플래시도 따로 있어서 버튼을 누르면 플래시가 작동 되고 초점을 자신이 직접 맞추어야 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그러니까 조리개를 자신이 직접 조절 하는 것입니다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이렇게 해야 과학 수사에 사용할 수 있는 사진이 됩니다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미국 범죄 수사국에는 </a:t>
            </a:r>
            <a:r>
              <a:rPr lang="en-US" altLang="ko-KR" sz="1900" dirty="0" smtClean="0"/>
              <a:t>FBI </a:t>
            </a:r>
            <a:r>
              <a:rPr lang="ko-KR" altLang="en-US" sz="1900" dirty="0" smtClean="0"/>
              <a:t>와 </a:t>
            </a:r>
            <a:r>
              <a:rPr lang="en-US" altLang="ko-KR" sz="1900" dirty="0" smtClean="0"/>
              <a:t>CSI</a:t>
            </a:r>
            <a:r>
              <a:rPr lang="ko-KR" altLang="en-US" sz="1900" dirty="0" smtClean="0"/>
              <a:t>가 있습니다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이 </a:t>
            </a:r>
            <a:r>
              <a:rPr lang="ko-KR" altLang="en-US" sz="1900" dirty="0" err="1" smtClean="0"/>
              <a:t>두개의</a:t>
            </a:r>
            <a:r>
              <a:rPr lang="ko-KR" altLang="en-US" sz="1900" dirty="0" smtClean="0"/>
              <a:t> 차이는 </a:t>
            </a:r>
            <a:r>
              <a:rPr lang="ko-KR" altLang="en-US" sz="1900" dirty="0" err="1" smtClean="0"/>
              <a:t>무었일까요</a:t>
            </a:r>
            <a:r>
              <a:rPr lang="en-US" altLang="ko-KR" sz="1900" dirty="0" smtClean="0"/>
              <a:t>?</a:t>
            </a:r>
          </a:p>
          <a:p>
            <a:r>
              <a:rPr lang="en-US" altLang="ko-KR" sz="1900" dirty="0" smtClean="0"/>
              <a:t>FBI</a:t>
            </a:r>
            <a:r>
              <a:rPr lang="ko-KR" altLang="en-US" sz="1900" dirty="0" smtClean="0"/>
              <a:t>는 연방 수사국이고 </a:t>
            </a:r>
            <a:r>
              <a:rPr lang="en-US" altLang="ko-KR" sz="1900" dirty="0" smtClean="0"/>
              <a:t>CSI</a:t>
            </a:r>
            <a:r>
              <a:rPr lang="ko-KR" altLang="en-US" sz="1900" dirty="0" smtClean="0"/>
              <a:t>는 범죄 현장 조상입니다</a:t>
            </a:r>
            <a:r>
              <a:rPr lang="en-US" altLang="ko-KR" sz="1900" dirty="0" smtClean="0"/>
              <a:t>.</a:t>
            </a:r>
          </a:p>
          <a:p>
            <a:r>
              <a:rPr lang="en-US" altLang="ko-KR" sz="1900" dirty="0" smtClean="0"/>
              <a:t>FBI</a:t>
            </a:r>
            <a:r>
              <a:rPr lang="ko-KR" altLang="en-US" sz="1900" dirty="0" smtClean="0"/>
              <a:t>는 국가적 차원의 큰 사건을 조사합니다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그리고 </a:t>
            </a:r>
            <a:r>
              <a:rPr lang="en-US" altLang="ko-KR" sz="1900" dirty="0" smtClean="0"/>
              <a:t>CSI</a:t>
            </a:r>
            <a:r>
              <a:rPr lang="ko-KR" altLang="en-US" sz="1900" dirty="0" smtClean="0"/>
              <a:t>는 생활 범죄를 조사합니다</a:t>
            </a:r>
            <a:r>
              <a:rPr lang="en-US" altLang="ko-KR" sz="1900" dirty="0" smtClean="0"/>
              <a:t>.</a:t>
            </a:r>
          </a:p>
          <a:p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err="1" smtClean="0"/>
              <a:t>질문있는</a:t>
            </a:r>
            <a:r>
              <a:rPr lang="ko-KR" altLang="en-US" sz="1900" dirty="0" smtClean="0"/>
              <a:t> 사람 있나요</a:t>
            </a:r>
            <a:r>
              <a:rPr lang="en-US" altLang="ko-KR" sz="1900" dirty="0" smtClean="0"/>
              <a:t>?</a:t>
            </a:r>
          </a:p>
          <a:p>
            <a:r>
              <a:rPr lang="ko-KR" altLang="en-US" sz="1900" dirty="0" smtClean="0"/>
              <a:t>없어도 생각해 내세요</a:t>
            </a:r>
            <a:endParaRPr lang="en-US" altLang="ko-KR" sz="1900" dirty="0" smtClean="0"/>
          </a:p>
          <a:p>
            <a:r>
              <a:rPr lang="en-US" altLang="ko-KR" sz="1900" dirty="0" smtClean="0"/>
              <a:t>3</a:t>
            </a:r>
            <a:r>
              <a:rPr lang="ko-KR" altLang="en-US" sz="1900" dirty="0" smtClean="0"/>
              <a:t>분 후에 제가 무작위로 지목 하겠습니다</a:t>
            </a:r>
            <a:r>
              <a:rPr lang="en-US" altLang="ko-KR" sz="1900" dirty="0" smtClean="0"/>
              <a:t>.</a:t>
            </a:r>
          </a:p>
          <a:p>
            <a:r>
              <a:rPr lang="en-US" altLang="ko-KR" sz="1900" dirty="0" smtClean="0"/>
              <a:t>1</a:t>
            </a:r>
            <a:r>
              <a:rPr lang="ko-KR" altLang="en-US" sz="1900" dirty="0" smtClean="0"/>
              <a:t>분단 </a:t>
            </a:r>
            <a:r>
              <a:rPr lang="en-US" altLang="ko-KR" sz="1900" dirty="0" smtClean="0"/>
              <a:t>2</a:t>
            </a:r>
            <a:r>
              <a:rPr lang="ko-KR" altLang="en-US" sz="1900" dirty="0" smtClean="0"/>
              <a:t>번째 줄 운동장 쪽</a:t>
            </a:r>
            <a:endParaRPr lang="en-US" altLang="ko-KR" sz="1900" dirty="0" smtClean="0"/>
          </a:p>
          <a:p>
            <a:r>
              <a:rPr lang="en-US" altLang="ko-KR" sz="1900" dirty="0" smtClean="0"/>
              <a:t>2</a:t>
            </a:r>
            <a:r>
              <a:rPr lang="ko-KR" altLang="en-US" sz="1900" dirty="0" smtClean="0"/>
              <a:t>분단 </a:t>
            </a:r>
            <a:r>
              <a:rPr lang="en-US" altLang="ko-KR" sz="1900" dirty="0" smtClean="0"/>
              <a:t>4</a:t>
            </a:r>
            <a:r>
              <a:rPr lang="ko-KR" altLang="en-US" sz="1900" dirty="0" smtClean="0"/>
              <a:t>번째 줄 운동장 쪽</a:t>
            </a:r>
            <a:endParaRPr lang="en-US" altLang="ko-KR" sz="1900" dirty="0" smtClean="0"/>
          </a:p>
          <a:p>
            <a:r>
              <a:rPr lang="en-US" altLang="ko-KR" sz="1900" dirty="0" smtClean="0"/>
              <a:t>3</a:t>
            </a:r>
            <a:r>
              <a:rPr lang="ko-KR" altLang="en-US" sz="1900" dirty="0" smtClean="0"/>
              <a:t>분단 </a:t>
            </a:r>
            <a:r>
              <a:rPr lang="en-US" altLang="ko-KR" sz="1900" dirty="0" smtClean="0"/>
              <a:t>2</a:t>
            </a:r>
            <a:r>
              <a:rPr lang="ko-KR" altLang="en-US" sz="1900" dirty="0" smtClean="0"/>
              <a:t>번째 줄 복도 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이제 우리나라의 과학수사대 </a:t>
            </a:r>
            <a:r>
              <a:rPr lang="en-US" altLang="ko-KR" sz="1900" dirty="0" smtClean="0"/>
              <a:t>KCSI</a:t>
            </a:r>
            <a:r>
              <a:rPr lang="ko-KR" altLang="en-US" sz="1900" dirty="0" smtClean="0"/>
              <a:t> 에 대해서 알아볼 것입니다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r>
              <a:rPr lang="en-US" altLang="ko-KR" sz="1900" dirty="0" smtClean="0"/>
              <a:t>KCSI</a:t>
            </a:r>
            <a:r>
              <a:rPr lang="ko-KR" altLang="en-US" sz="1900" dirty="0" smtClean="0"/>
              <a:t>는 이런 사람</a:t>
            </a:r>
            <a:r>
              <a:rPr lang="en-US" altLang="ko-KR" sz="1900" dirty="0" smtClean="0"/>
              <a:t>,</a:t>
            </a:r>
            <a:r>
              <a:rPr lang="ko-KR" altLang="en-US" sz="1900" dirty="0" smtClean="0"/>
              <a:t> 이런 사람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이런 사람 들 입니다</a:t>
            </a:r>
            <a:endParaRPr lang="en-US" altLang="ko-KR" sz="1900" dirty="0" smtClean="0"/>
          </a:p>
          <a:p>
            <a:r>
              <a:rPr lang="ko-KR" altLang="en-US" sz="1900" dirty="0" smtClean="0"/>
              <a:t>그냥 단순히 한국의 과학수사대 입니다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그래서 앞에 </a:t>
            </a:r>
            <a:r>
              <a:rPr lang="en-US" altLang="ko-KR" sz="1900" dirty="0" smtClean="0"/>
              <a:t>Korea</a:t>
            </a:r>
            <a:r>
              <a:rPr lang="ko-KR" altLang="en-US" sz="1900" dirty="0" smtClean="0"/>
              <a:t>의 </a:t>
            </a:r>
            <a:r>
              <a:rPr lang="en-US" altLang="ko-KR" sz="1900" dirty="0" smtClean="0"/>
              <a:t>K</a:t>
            </a:r>
            <a:r>
              <a:rPr lang="ko-KR" altLang="en-US" sz="1900" dirty="0" smtClean="0"/>
              <a:t>가 붙어있는 것입니다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r>
              <a:rPr lang="en-US" altLang="ko-KR" sz="1900" dirty="0" smtClean="0"/>
              <a:t>KCSI</a:t>
            </a:r>
            <a:r>
              <a:rPr lang="ko-KR" altLang="en-US" sz="1900" dirty="0" smtClean="0"/>
              <a:t>는 이러한 조직도를 가지고 있습니다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이런 거는 </a:t>
            </a:r>
            <a:r>
              <a:rPr lang="en-US" altLang="ko-KR" sz="1900" dirty="0" smtClean="0"/>
              <a:t>KCSI</a:t>
            </a:r>
            <a:r>
              <a:rPr lang="ko-KR" altLang="en-US" sz="1900" dirty="0" smtClean="0"/>
              <a:t> 직원이 아니기 때문에 알 필요는 없지만 과학수사 동아리에 들어왔기 때문에 알아두면 좋을 것 같습니다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여기 맨 밑에 </a:t>
            </a:r>
            <a:r>
              <a:rPr lang="ko-KR" altLang="en-US" sz="1900" dirty="0" err="1" smtClean="0"/>
              <a:t>무엇무엇</a:t>
            </a:r>
            <a:r>
              <a:rPr lang="ko-KR" altLang="en-US" sz="1900" dirty="0" smtClean="0"/>
              <a:t> 계라고 써져 있습니다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모두 계가 무슨 뜻인지 알고 있죠</a:t>
            </a:r>
            <a:r>
              <a:rPr lang="en-US" altLang="ko-KR" sz="1900" dirty="0" smtClean="0"/>
              <a:t>?</a:t>
            </a:r>
            <a:r>
              <a:rPr lang="ko-KR" altLang="en-US" sz="1900" dirty="0" smtClean="0"/>
              <a:t> </a:t>
            </a:r>
            <a:r>
              <a:rPr lang="en-US" altLang="ko-KR" sz="1900" dirty="0" smtClean="0"/>
              <a:t>1</a:t>
            </a:r>
            <a:r>
              <a:rPr lang="ko-KR" altLang="en-US" sz="1900" dirty="0" smtClean="0"/>
              <a:t>학년 과학 시간에 배웠는데</a:t>
            </a:r>
            <a:r>
              <a:rPr lang="en-US" altLang="ko-KR" sz="1900" dirty="0" smtClean="0"/>
              <a:t>. “‘</a:t>
            </a:r>
            <a:r>
              <a:rPr lang="ko-KR" altLang="en-US" sz="1900" dirty="0" smtClean="0"/>
              <a:t>계</a:t>
            </a:r>
            <a:r>
              <a:rPr lang="en-US" altLang="ko-KR" sz="1900" dirty="0" smtClean="0"/>
              <a:t>’ </a:t>
            </a:r>
            <a:r>
              <a:rPr lang="ko-KR" altLang="en-US" sz="1900" dirty="0" smtClean="0"/>
              <a:t>란 커다란 전체 안에서 작은 규모의 영역이 상호작용하며 전체를 유지하는 것</a:t>
            </a:r>
            <a:r>
              <a:rPr lang="en-US" altLang="ko-KR" sz="1900" dirty="0" smtClean="0"/>
              <a:t>”</a:t>
            </a:r>
            <a:r>
              <a:rPr lang="ko-KR" altLang="en-US" sz="1900" dirty="0" smtClean="0"/>
              <a:t> 이라고 과학책에서 정의되는데 이 밑에 </a:t>
            </a:r>
            <a:r>
              <a:rPr lang="en-US" altLang="ko-KR" sz="1900" dirty="0" smtClean="0"/>
              <a:t>‘</a:t>
            </a:r>
            <a:r>
              <a:rPr lang="ko-KR" altLang="en-US" sz="1900" dirty="0" err="1" smtClean="0"/>
              <a:t>과학수사기획계</a:t>
            </a:r>
            <a:r>
              <a:rPr lang="en-US" altLang="ko-KR" sz="1900" dirty="0" smtClean="0"/>
              <a:t>’</a:t>
            </a:r>
            <a:r>
              <a:rPr lang="ko-KR" altLang="en-US" sz="1900" dirty="0" smtClean="0"/>
              <a:t>라고 써 있잖아요</a:t>
            </a:r>
            <a:r>
              <a:rPr lang="en-US" altLang="ko-KR" sz="1900" dirty="0" smtClean="0"/>
              <a:t>? </a:t>
            </a:r>
            <a:r>
              <a:rPr lang="ko-KR" altLang="en-US" sz="1900" dirty="0" smtClean="0"/>
              <a:t>그러니까 이 </a:t>
            </a:r>
            <a:r>
              <a:rPr lang="ko-KR" altLang="en-US" sz="1900" dirty="0" err="1" smtClean="0"/>
              <a:t>과학수사기획계의</a:t>
            </a:r>
            <a:r>
              <a:rPr lang="ko-KR" altLang="en-US" sz="1900" dirty="0" smtClean="0"/>
              <a:t> 산하 기관들이 상호작용하며 </a:t>
            </a:r>
            <a:r>
              <a:rPr lang="ko-KR" altLang="en-US" sz="1900" dirty="0" err="1" smtClean="0"/>
              <a:t>과학수사기획계를</a:t>
            </a:r>
            <a:r>
              <a:rPr lang="ko-KR" altLang="en-US" sz="1900" dirty="0" smtClean="0"/>
              <a:t> 유지한다고 볼 수 있죠</a:t>
            </a:r>
            <a:r>
              <a:rPr lang="en-US" altLang="ko-KR" sz="19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저번 시간에 </a:t>
            </a:r>
            <a:r>
              <a:rPr lang="ko-KR" altLang="en-US" sz="1900" dirty="0" err="1" smtClean="0"/>
              <a:t>법과학의</a:t>
            </a:r>
            <a:r>
              <a:rPr lang="ko-KR" altLang="en-US" sz="1900" dirty="0" smtClean="0"/>
              <a:t> 등장을 배웠으니 이번에는 우리나라의 과학수사의 변천과정에 대해서 알아 봅시다</a:t>
            </a:r>
            <a:r>
              <a:rPr lang="en-US" altLang="ko-KR" sz="1900" dirty="0" smtClean="0"/>
              <a:t>. 1948</a:t>
            </a:r>
            <a:r>
              <a:rPr lang="ko-KR" altLang="en-US" sz="1900" dirty="0" smtClean="0"/>
              <a:t>년에 치안국 </a:t>
            </a:r>
            <a:r>
              <a:rPr lang="ko-KR" altLang="en-US" sz="1900" dirty="0" err="1" smtClean="0"/>
              <a:t>감식과에</a:t>
            </a:r>
            <a:r>
              <a:rPr lang="ko-KR" altLang="en-US" sz="1900" dirty="0" smtClean="0"/>
              <a:t> </a:t>
            </a:r>
            <a:r>
              <a:rPr lang="en-US" altLang="ko-KR" sz="1900" dirty="0" smtClean="0"/>
              <a:t>3</a:t>
            </a:r>
            <a:r>
              <a:rPr lang="ko-KR" altLang="en-US" sz="1900" dirty="0" smtClean="0"/>
              <a:t>개의 계를 두고 임무를 처리했다고 하는데 치안과 감식의 뜻은 다들 아시죠</a:t>
            </a:r>
            <a:r>
              <a:rPr lang="en-US" altLang="ko-KR" sz="1900" dirty="0" smtClean="0"/>
              <a:t>? </a:t>
            </a:r>
            <a:r>
              <a:rPr lang="ko-KR" altLang="en-US" sz="1900" dirty="0" smtClean="0"/>
              <a:t>치안은 국가의 질서를 수호하는 것을 말하고 감식은 범죄현장에서 증거가 될 수 있는 자료를 감정하는 것을 말합니다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그러니 이때부터 공식적인 과학수사 기관이 등장했다고 볼 수 있죠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그리고 치안본부는 </a:t>
            </a:r>
            <a:r>
              <a:rPr lang="en-US" altLang="ko-KR" sz="1900" dirty="0" smtClean="0"/>
              <a:t>1974</a:t>
            </a:r>
            <a:r>
              <a:rPr lang="ko-KR" altLang="en-US" sz="1900" dirty="0" smtClean="0"/>
              <a:t>년 영부인 저격 사건 이후 경찰 활동이 강화되며 생긴 기관입니다</a:t>
            </a:r>
            <a:r>
              <a:rPr lang="en-US" altLang="ko-KR" sz="1900" dirty="0" smtClean="0"/>
              <a:t>. 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지금부턴 아까 보셨던 </a:t>
            </a:r>
            <a:r>
              <a:rPr lang="en-US" altLang="ko-KR" sz="1900" dirty="0" smtClean="0"/>
              <a:t>KCSI</a:t>
            </a:r>
            <a:r>
              <a:rPr lang="ko-KR" altLang="en-US" sz="1900" dirty="0" smtClean="0"/>
              <a:t>의 각 부서들에 대해 알아보겠습니다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우선 </a:t>
            </a:r>
            <a:r>
              <a:rPr lang="ko-KR" altLang="en-US" sz="1900" dirty="0" err="1" smtClean="0"/>
              <a:t>과학수사기획계는</a:t>
            </a:r>
            <a:r>
              <a:rPr lang="ko-KR" altLang="en-US" sz="1900" dirty="0" smtClean="0"/>
              <a:t> 말 그대로 과학수사를 기획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관리하는 부선데 수사에 필요한 예산 및 장비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인력 등을 관리함과 함께 일반적인 업무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시체를 부검하는 검시조사관이 있습니다</a:t>
            </a:r>
            <a:r>
              <a:rPr lang="en-US" altLang="ko-KR" sz="1900" dirty="0" smtClean="0"/>
              <a:t>.</a:t>
            </a:r>
            <a:endParaRPr lang="ko-KR" altLang="en-US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err="1" smtClean="0"/>
              <a:t>과학수사협력계는</a:t>
            </a:r>
            <a:r>
              <a:rPr lang="ko-KR" altLang="en-US" sz="1900" dirty="0" smtClean="0"/>
              <a:t> 말 그대로 과학수사에 도움을 줄 수 있는 기관들과 협력하는 부서입니다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학회를 관리한다는 것은 </a:t>
            </a:r>
            <a:r>
              <a:rPr lang="ko-KR" altLang="en-US" sz="1900" dirty="0" err="1" smtClean="0"/>
              <a:t>법과학</a:t>
            </a:r>
            <a:r>
              <a:rPr lang="ko-KR" altLang="en-US" sz="1900" dirty="0" smtClean="0"/>
              <a:t> </a:t>
            </a:r>
            <a:r>
              <a:rPr lang="ko-KR" altLang="en-US" sz="1900" dirty="0" err="1" smtClean="0"/>
              <a:t>학회같은</a:t>
            </a:r>
            <a:r>
              <a:rPr lang="ko-KR" altLang="en-US" sz="1900" dirty="0" smtClean="0"/>
              <a:t> 것을 관리하는 거고 자문 위원이란 </a:t>
            </a:r>
            <a:r>
              <a:rPr lang="ko-KR" altLang="en-US" sz="1900" dirty="0" err="1" smtClean="0"/>
              <a:t>우리같은</a:t>
            </a:r>
            <a:r>
              <a:rPr lang="ko-KR" altLang="en-US" sz="1900" dirty="0" smtClean="0"/>
              <a:t> </a:t>
            </a:r>
            <a:r>
              <a:rPr lang="ko-KR" altLang="en-US" sz="1900" dirty="0" err="1" smtClean="0"/>
              <a:t>법과학</a:t>
            </a:r>
            <a:r>
              <a:rPr lang="ko-KR" altLang="en-US" sz="1900" dirty="0" smtClean="0"/>
              <a:t> 동아리 측에서 질문이나 도움이 필요할 때 이 분들에게 물어볼 수 있는 겁니다</a:t>
            </a:r>
            <a:r>
              <a:rPr lang="en-US" altLang="ko-KR" sz="1900" dirty="0" smtClean="0"/>
              <a:t>. </a:t>
            </a:r>
            <a:r>
              <a:rPr lang="ko-KR" altLang="en-US" sz="1900" dirty="0" err="1" smtClean="0"/>
              <a:t>국과수라고</a:t>
            </a:r>
            <a:r>
              <a:rPr lang="ko-KR" altLang="en-US" sz="1900" dirty="0" smtClean="0"/>
              <a:t> 써 있어 과학수사협력계가 </a:t>
            </a:r>
            <a:r>
              <a:rPr lang="ko-KR" altLang="en-US" sz="1900" dirty="0" err="1" smtClean="0"/>
              <a:t>국과수인줄</a:t>
            </a:r>
            <a:r>
              <a:rPr lang="ko-KR" altLang="en-US" sz="1900" dirty="0" smtClean="0"/>
              <a:t> 아실 수도 있으나 사실 이 둘은 협력 관계에 있는 다른 기관입니다</a:t>
            </a:r>
            <a:r>
              <a:rPr lang="en-US" altLang="ko-KR" sz="1900" dirty="0" smtClean="0"/>
              <a:t>.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과학수사 관련 연구개발사업을 추진하는 것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en-US" altLang="ko-KR" sz="1900" dirty="0" smtClean="0"/>
              <a:t>DNA </a:t>
            </a:r>
            <a:r>
              <a:rPr lang="ko-KR" altLang="en-US" sz="1900" dirty="0" smtClean="0"/>
              <a:t>분석 시스템을 다룸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족적을 보고 용의자가 걷는 패턴을 파악해 용의자를 </a:t>
            </a:r>
            <a:r>
              <a:rPr lang="ko-KR" altLang="en-US" sz="1900" dirty="0" smtClean="0"/>
              <a:t>추적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그럼 지금부터 범죄 </a:t>
            </a:r>
            <a:r>
              <a:rPr lang="ko-KR" altLang="en-US" sz="1900" dirty="0" err="1" smtClean="0"/>
              <a:t>현장조사자에</a:t>
            </a:r>
            <a:r>
              <a:rPr lang="ko-KR" altLang="en-US" sz="1900" dirty="0" smtClean="0"/>
              <a:t> 대해서 봅시다</a:t>
            </a:r>
            <a:endParaRPr lang="en-US" altLang="ko-KR" sz="1900" dirty="0" smtClean="0"/>
          </a:p>
          <a:p>
            <a:r>
              <a:rPr lang="ko-KR" altLang="en-US" sz="1900" dirty="0" smtClean="0"/>
              <a:t>범죄 </a:t>
            </a:r>
            <a:r>
              <a:rPr lang="ko-KR" altLang="en-US" sz="1900" dirty="0" err="1" smtClean="0"/>
              <a:t>현장조사자는</a:t>
            </a:r>
            <a:r>
              <a:rPr lang="ko-KR" altLang="en-US" sz="1900" dirty="0" smtClean="0"/>
              <a:t> 다른 말로</a:t>
            </a:r>
            <a:r>
              <a:rPr lang="en-US" altLang="ko-KR" sz="1900" dirty="0" smtClean="0"/>
              <a:t>CSI </a:t>
            </a:r>
            <a:r>
              <a:rPr lang="ko-KR" altLang="en-US" sz="1900" dirty="0" smtClean="0"/>
              <a:t>라고 하고 </a:t>
            </a:r>
            <a:endParaRPr lang="en-US" altLang="ko-KR" sz="1900" dirty="0" smtClean="0"/>
          </a:p>
          <a:p>
            <a:r>
              <a:rPr lang="ko-KR" altLang="en-US" sz="1900" dirty="0" smtClean="0"/>
              <a:t>범죄 </a:t>
            </a:r>
            <a:r>
              <a:rPr lang="ko-KR" altLang="en-US" sz="1900" dirty="0" err="1" smtClean="0"/>
              <a:t>현장조사자에는</a:t>
            </a:r>
            <a:r>
              <a:rPr lang="ko-KR" altLang="en-US" sz="1900" dirty="0" smtClean="0"/>
              <a:t> 신원확인 경관</a:t>
            </a:r>
            <a:r>
              <a:rPr lang="en-US" altLang="ko-KR" sz="1900" dirty="0" smtClean="0"/>
              <a:t>/</a:t>
            </a:r>
            <a:r>
              <a:rPr lang="ko-KR" altLang="en-US" sz="1900" dirty="0" smtClean="0"/>
              <a:t>전문가 라고도</a:t>
            </a:r>
            <a:endParaRPr lang="en-US" altLang="ko-KR" sz="1900" dirty="0" smtClean="0"/>
          </a:p>
          <a:p>
            <a:r>
              <a:rPr lang="ko-KR" altLang="en-US" sz="1900" dirty="0" smtClean="0"/>
              <a:t>하는 데 범죄 현장조사자가 신원을 확인하는 것이 주요 역할이기 때문입니다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여러 범죄 동기 및 방법들을 기록해 다른 사건이 일어났을 때 용의자를 찾는 것을 쉽게 함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사진</a:t>
            </a:r>
            <a:r>
              <a:rPr lang="en-US" altLang="ko-KR" sz="1900" dirty="0" smtClean="0"/>
              <a:t>(</a:t>
            </a:r>
            <a:r>
              <a:rPr lang="ko-KR" altLang="en-US" sz="1900" dirty="0" smtClean="0"/>
              <a:t>범죄자의 심리를 역추적해 범인의 거주지를 파악하는 것</a:t>
            </a:r>
            <a:r>
              <a:rPr lang="en-US" altLang="ko-KR" sz="1900" dirty="0" smtClean="0"/>
              <a:t>)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모름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전과자들의 범죄 기록들을 저장해 두어 사건이 일어났을 때 용의자로 몰려 불리하게 </a:t>
            </a:r>
            <a:r>
              <a:rPr lang="ko-KR" altLang="en-US" sz="1900" dirty="0" err="1" smtClean="0"/>
              <a:t>만듬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수사한 자료들을 보관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위 자료들을 관리하는 총 시스템 자체도 </a:t>
            </a:r>
            <a:r>
              <a:rPr lang="ko-KR" altLang="en-US" sz="1900" dirty="0" smtClean="0"/>
              <a:t>관리함</a:t>
            </a:r>
            <a:endParaRPr lang="en-US" altLang="ko-KR" sz="19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사진</a:t>
            </a:r>
            <a:r>
              <a:rPr lang="en-US" altLang="ko-KR" sz="1900" dirty="0" smtClean="0"/>
              <a:t>(</a:t>
            </a:r>
            <a:r>
              <a:rPr lang="ko-KR" altLang="en-US" sz="1900" dirty="0" smtClean="0"/>
              <a:t>밑</a:t>
            </a:r>
            <a:r>
              <a:rPr lang="en-US" altLang="ko-KR" sz="1900" dirty="0" smtClean="0"/>
              <a:t>)</a:t>
            </a:r>
          </a:p>
          <a:p>
            <a:pPr marL="457200" indent="-457200">
              <a:buAutoNum type="arabicPeriod"/>
            </a:pPr>
            <a:r>
              <a:rPr lang="ko-KR" altLang="en-US" sz="1900" dirty="0" smtClean="0"/>
              <a:t>전 국민의 지문을 모두 모아 현장지문을 채취해 범죄 조사를 유리하게 </a:t>
            </a:r>
            <a:r>
              <a:rPr lang="ko-KR" altLang="en-US" sz="1900" dirty="0" err="1" smtClean="0"/>
              <a:t>만듬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피해자의 시신을 보고 누구인지 예상하는 것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사진</a:t>
            </a:r>
            <a:r>
              <a:rPr lang="en-US" altLang="ko-KR" sz="1900" dirty="0" smtClean="0"/>
              <a:t>(</a:t>
            </a:r>
            <a:r>
              <a:rPr lang="ko-KR" altLang="en-US" sz="1900" dirty="0" smtClean="0"/>
              <a:t>위</a:t>
            </a:r>
            <a:r>
              <a:rPr lang="en-US" altLang="ko-KR" sz="1900" dirty="0" smtClean="0"/>
              <a:t>)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</a:p>
          <a:p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화재의 원인을 조사하는 것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인간의 체취를 토대로 이동 동선을 예측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물 속에서 일어난 사건을 수사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사진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en-US" altLang="ko-KR" sz="1900" dirty="0" smtClean="0"/>
              <a:t>CCTV </a:t>
            </a:r>
            <a:r>
              <a:rPr lang="ko-KR" altLang="en-US" sz="1900" dirty="0" smtClean="0"/>
              <a:t>분석</a:t>
            </a:r>
            <a:endParaRPr lang="en-US" altLang="ko-KR" sz="1900" dirty="0" smtClean="0"/>
          </a:p>
          <a:p>
            <a:pPr marL="457200" indent="-457200">
              <a:buAutoNum type="arabicPeriod"/>
            </a:pPr>
            <a:r>
              <a:rPr lang="ko-KR" altLang="en-US" sz="1900" dirty="0" smtClean="0"/>
              <a:t>범인의 얼굴 모양 </a:t>
            </a:r>
            <a:r>
              <a:rPr lang="ko-KR" altLang="en-US" sz="1900" dirty="0" smtClean="0"/>
              <a:t>예측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en-US" altLang="ko-KR" sz="1900" dirty="0" smtClean="0"/>
              <a:t>KCSI</a:t>
            </a:r>
            <a:r>
              <a:rPr lang="ko-KR" altLang="en-US" sz="1900" dirty="0" smtClean="0"/>
              <a:t>는 범죄현장조사자가 아니고 그냥 과학 수사자 들 입니다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앞에서 이렇게 많은 </a:t>
            </a:r>
            <a:r>
              <a:rPr lang="en-US" altLang="ko-KR" sz="1900" dirty="0" smtClean="0"/>
              <a:t>KCSI</a:t>
            </a:r>
            <a:r>
              <a:rPr lang="ko-KR" altLang="en-US" sz="1900" dirty="0" smtClean="0"/>
              <a:t>가 하는 읽에 대해 알아  보았습니다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이중에서 범죄현장 조사자 들이 하는 일은 딱 이 세 슬라이드 밖에 없습니다</a:t>
            </a:r>
            <a:r>
              <a:rPr lang="en-US" altLang="ko-KR" sz="19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그런데 이 세 슬라이드 중 범죄 현장조사자가 하는 일은 단 </a:t>
            </a:r>
            <a:r>
              <a:rPr lang="en-US" altLang="ko-KR" sz="1900" dirty="0" smtClean="0"/>
              <a:t>5</a:t>
            </a:r>
            <a:r>
              <a:rPr lang="ko-KR" altLang="en-US" sz="1900" dirty="0" smtClean="0"/>
              <a:t>가지 밖에 없습니다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수법원지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범죄경력</a:t>
            </a:r>
            <a:r>
              <a:rPr lang="en-US" altLang="ko-KR" sz="1900" dirty="0" smtClean="0"/>
              <a:t>, </a:t>
            </a:r>
            <a:r>
              <a:rPr lang="ko-KR" altLang="en-US" sz="1900" dirty="0" err="1" smtClean="0"/>
              <a:t>수사자료표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신원확인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족적채취 밖에 없습니다</a:t>
            </a:r>
            <a:r>
              <a:rPr lang="en-US" altLang="ko-KR" sz="1900" dirty="0" smtClean="0"/>
              <a:t>.</a:t>
            </a:r>
            <a:endParaRPr lang="ko-KR" altLang="en-US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질문 있나요</a:t>
            </a:r>
            <a:r>
              <a:rPr lang="en-US" altLang="ko-KR" sz="1900" dirty="0" smtClean="0"/>
              <a:t>?</a:t>
            </a:r>
          </a:p>
          <a:p>
            <a:r>
              <a:rPr lang="ko-KR" altLang="en-US" sz="1900" dirty="0" smtClean="0"/>
              <a:t>질문이 없으면 </a:t>
            </a:r>
            <a:r>
              <a:rPr lang="en-US" altLang="ko-KR" sz="1900" dirty="0" smtClean="0"/>
              <a:t>3</a:t>
            </a:r>
            <a:r>
              <a:rPr lang="ko-KR" altLang="en-US" sz="1900" dirty="0" smtClean="0"/>
              <a:t>분 동안 생각하세요</a:t>
            </a:r>
            <a:endParaRPr lang="en-US" altLang="ko-KR" sz="1900" dirty="0" smtClean="0"/>
          </a:p>
          <a:p>
            <a:r>
              <a:rPr lang="en-US" altLang="ko-KR" sz="1900" dirty="0" smtClean="0"/>
              <a:t>3</a:t>
            </a:r>
            <a:r>
              <a:rPr lang="ko-KR" altLang="en-US" sz="1900" dirty="0" smtClean="0"/>
              <a:t>분 후에 무작위로 시키도록 하겠습니다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이름에 </a:t>
            </a:r>
            <a:r>
              <a:rPr lang="en-US" altLang="ko-KR" sz="1900" dirty="0" smtClean="0"/>
              <a:t>‘</a:t>
            </a:r>
            <a:r>
              <a:rPr lang="ko-KR" altLang="en-US" sz="1900" dirty="0" smtClean="0"/>
              <a:t>재</a:t>
            </a:r>
            <a:r>
              <a:rPr lang="en-US" altLang="ko-KR" sz="1900" dirty="0" smtClean="0"/>
              <a:t>’ </a:t>
            </a:r>
            <a:r>
              <a:rPr lang="ko-KR" altLang="en-US" sz="1900" dirty="0" smtClean="0"/>
              <a:t>가 들어간 사람 발표하세요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900" dirty="0" smtClean="0"/>
              <a:t>시간이 남으니 </a:t>
            </a:r>
            <a:r>
              <a:rPr lang="ko-KR" altLang="en-US" sz="1900" dirty="0" err="1" smtClean="0"/>
              <a:t>모둠</a:t>
            </a:r>
            <a:r>
              <a:rPr lang="ko-KR" altLang="en-US" sz="1900" dirty="0" smtClean="0"/>
              <a:t> 별로 </a:t>
            </a:r>
            <a:r>
              <a:rPr lang="en-US" altLang="ko-KR" sz="1900" dirty="0" smtClean="0"/>
              <a:t>6</a:t>
            </a:r>
            <a:r>
              <a:rPr lang="ko-KR" altLang="en-US" sz="1900" dirty="0" smtClean="0"/>
              <a:t>월 </a:t>
            </a:r>
            <a:r>
              <a:rPr lang="en-US" altLang="ko-KR" sz="1900" dirty="0" smtClean="0"/>
              <a:t>22</a:t>
            </a:r>
            <a:r>
              <a:rPr lang="ko-KR" altLang="en-US" sz="1900" dirty="0" smtClean="0"/>
              <a:t>일에 하는 발표 준비 하세요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이번 교시에는 활동을 </a:t>
            </a:r>
            <a:r>
              <a:rPr lang="ko-KR" altLang="en-US" sz="1900" dirty="0" smtClean="0"/>
              <a:t>하</a:t>
            </a:r>
            <a:r>
              <a:rPr lang="ko-KR" altLang="en-US" sz="1900" dirty="0" smtClean="0"/>
              <a:t>겠</a:t>
            </a:r>
            <a:r>
              <a:rPr lang="ko-KR" altLang="en-US" sz="1900" dirty="0" smtClean="0"/>
              <a:t>습니다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면접 때 설문조사를 했는데 범죄 현장조사자가</a:t>
            </a:r>
            <a:endParaRPr lang="en-US" altLang="ko-KR" sz="1900" dirty="0" smtClean="0"/>
          </a:p>
          <a:p>
            <a:r>
              <a:rPr lang="ko-KR" altLang="en-US" sz="1900" dirty="0" smtClean="0"/>
              <a:t>재미있을 것 같다는 사람이 가장 많았습니다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여러분은 범죄 현장조사자가 무엇을 할 것 같나요</a:t>
            </a:r>
            <a:r>
              <a:rPr lang="en-US" altLang="ko-KR" sz="1900" dirty="0" smtClean="0"/>
              <a:t>?</a:t>
            </a:r>
          </a:p>
          <a:p>
            <a:r>
              <a:rPr lang="ko-KR" altLang="en-US" sz="1900" dirty="0" smtClean="0"/>
              <a:t>머리카락 채취</a:t>
            </a:r>
            <a:r>
              <a:rPr lang="en-US" altLang="ko-KR" sz="1900" dirty="0" smtClean="0"/>
              <a:t>? </a:t>
            </a:r>
            <a:r>
              <a:rPr lang="ko-KR" altLang="en-US" sz="1900" dirty="0" smtClean="0"/>
              <a:t>지문 채취</a:t>
            </a:r>
            <a:r>
              <a:rPr lang="en-US" altLang="ko-KR" sz="1900" dirty="0" smtClean="0"/>
              <a:t>? </a:t>
            </a:r>
            <a:r>
              <a:rPr lang="ko-KR" altLang="en-US" sz="1900" dirty="0" smtClean="0"/>
              <a:t>살인도구 채취</a:t>
            </a:r>
            <a:r>
              <a:rPr lang="en-US" altLang="ko-KR" sz="1900" dirty="0" smtClean="0"/>
              <a:t>?</a:t>
            </a:r>
          </a:p>
          <a:p>
            <a:r>
              <a:rPr lang="ko-KR" altLang="en-US" sz="1900" dirty="0" smtClean="0"/>
              <a:t>하지만 이런 것들은 범죄 현장 </a:t>
            </a:r>
            <a:r>
              <a:rPr lang="ko-KR" altLang="en-US" sz="1900" dirty="0" err="1" smtClean="0"/>
              <a:t>조사자들이</a:t>
            </a:r>
            <a:r>
              <a:rPr lang="ko-KR" altLang="en-US" sz="1900" dirty="0" smtClean="0"/>
              <a:t> 하는</a:t>
            </a:r>
            <a:endParaRPr lang="en-US" altLang="ko-KR" sz="1900" dirty="0" smtClean="0"/>
          </a:p>
          <a:p>
            <a:r>
              <a:rPr lang="ko-KR" altLang="en-US" sz="1900" dirty="0" smtClean="0"/>
              <a:t>일이 아닙니다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err="1" smtClean="0"/>
              <a:t>모둠은</a:t>
            </a:r>
            <a:r>
              <a:rPr lang="ko-KR" altLang="en-US" sz="1900" dirty="0" smtClean="0"/>
              <a:t> 이렇게 나누도록 하겠습니다</a:t>
            </a:r>
            <a:r>
              <a:rPr lang="en-US" altLang="ko-KR" sz="19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범죄현장조사자가 하는 일 중 이번에는 신원확인과 증거기록만 해보도록 하겠습니다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그리고 추가로 증거를 기록 해야 되는데 채취한 증거가 없으면 안 되니까 범죄학자의 역할인 증거 채취를 하도록 하겠습니다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구체적인 증거 채취 방법은 </a:t>
            </a:r>
            <a:r>
              <a:rPr lang="en-US" altLang="ko-KR" sz="1900" dirty="0" smtClean="0"/>
              <a:t>8</a:t>
            </a:r>
            <a:r>
              <a:rPr lang="ko-KR" altLang="en-US" sz="1900" dirty="0" smtClean="0"/>
              <a:t>월에 알려 주도록 하겠습니다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어떻게 활동하느냐</a:t>
            </a:r>
            <a:endParaRPr lang="en-US" altLang="ko-KR" sz="1900" dirty="0" smtClean="0"/>
          </a:p>
          <a:p>
            <a:r>
              <a:rPr lang="ko-KR" altLang="en-US" sz="1900" dirty="0" smtClean="0"/>
              <a:t>앞에 보이는 시체를 놓고 증거를 이렇게 뿌려 놓았습니다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그러면 여기에서 증거를 채취하여 기록을 하고 신원을 조사하여 기록하는 것입니다</a:t>
            </a:r>
            <a:r>
              <a:rPr lang="en-US" altLang="ko-KR" sz="1900" dirty="0" smtClean="0"/>
              <a:t>.</a:t>
            </a:r>
            <a:endParaRPr lang="ko-KR" altLang="en-US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err="1" smtClean="0"/>
              <a:t>모둠에서</a:t>
            </a:r>
            <a:r>
              <a:rPr lang="ko-KR" altLang="en-US" sz="1900" dirty="0" smtClean="0"/>
              <a:t> 단 한 명만 범죄학자로서 증거를 잡을 수 있습니다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범죄학자에게는 이 </a:t>
            </a:r>
            <a:r>
              <a:rPr lang="ko-KR" altLang="en-US" sz="1900" dirty="0" err="1" smtClean="0"/>
              <a:t>락텍스</a:t>
            </a:r>
            <a:r>
              <a:rPr lang="ko-KR" altLang="en-US" sz="1900" dirty="0" smtClean="0"/>
              <a:t> 장갑을 줄 것입니다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범죄학자 역할을 맡은 사람은 이 </a:t>
            </a:r>
            <a:r>
              <a:rPr lang="ko-KR" altLang="en-US" sz="1900" dirty="0" err="1" smtClean="0"/>
              <a:t>락텍스</a:t>
            </a:r>
            <a:r>
              <a:rPr lang="ko-KR" altLang="en-US" sz="1900" dirty="0" smtClean="0"/>
              <a:t> 장갑을 항상 보관하고 매 동아리 시간 마다 가지고 다녀야 합니다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나머지 학생들은 나중에 사용해야 할 때 나누어 주도록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이것이 사건 기록 보고서 입니다</a:t>
            </a:r>
            <a:r>
              <a:rPr lang="en-US" altLang="ko-KR" sz="1900" dirty="0" smtClean="0"/>
              <a:t>. </a:t>
            </a:r>
            <a:r>
              <a:rPr lang="ko-KR" altLang="en-US" sz="1900" dirty="0" err="1" smtClean="0"/>
              <a:t>모둠별로</a:t>
            </a:r>
            <a:r>
              <a:rPr lang="ko-KR" altLang="en-US" sz="1900" dirty="0" smtClean="0"/>
              <a:t> </a:t>
            </a:r>
            <a:r>
              <a:rPr lang="ko-KR" altLang="en-US" sz="1900" dirty="0" err="1" smtClean="0"/>
              <a:t>모둠원</a:t>
            </a:r>
            <a:r>
              <a:rPr lang="ko-KR" altLang="en-US" sz="1900" dirty="0" smtClean="0"/>
              <a:t> 수 보다 한 장 더 많은 줄 것이니 개인 적으로 작성을 하고 </a:t>
            </a:r>
            <a:r>
              <a:rPr lang="ko-KR" altLang="en-US" sz="1900" dirty="0" err="1" smtClean="0"/>
              <a:t>모둠별로</a:t>
            </a:r>
            <a:r>
              <a:rPr lang="ko-KR" altLang="en-US" sz="1900" dirty="0" smtClean="0"/>
              <a:t> 모아서 부족한 점을 채워서 제출하면 됩니다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개인별 보고서는 일반 보고서와 같고 </a:t>
            </a:r>
            <a:r>
              <a:rPr lang="ko-KR" altLang="en-US" sz="1900" dirty="0" err="1" smtClean="0"/>
              <a:t>모둠별</a:t>
            </a:r>
            <a:r>
              <a:rPr lang="ko-KR" altLang="en-US" sz="1900" dirty="0" smtClean="0"/>
              <a:t> 보고서는 이러한 사탕이 걸린 것입니다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그리고 사건기록에는 사진이 있어야 하는데 그림으로 대체 합니다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한 이 정도만 그리면 됩니다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쉽죠</a:t>
            </a:r>
            <a:r>
              <a:rPr lang="en-US" altLang="ko-KR" sz="1900" dirty="0" smtClean="0"/>
              <a:t>?</a:t>
            </a:r>
          </a:p>
          <a:p>
            <a:r>
              <a:rPr lang="ko-KR" altLang="en-US" sz="1900" dirty="0" smtClean="0"/>
              <a:t>그럼 지금부터 증거기록 시작하세요</a:t>
            </a:r>
            <a:endParaRPr lang="en-US" altLang="ko-KR" sz="1900" dirty="0" smtClean="0"/>
          </a:p>
          <a:p>
            <a:r>
              <a:rPr lang="en-US" altLang="ko-KR" sz="1900" dirty="0" smtClean="0"/>
              <a:t>45</a:t>
            </a:r>
            <a:r>
              <a:rPr lang="ko-KR" altLang="en-US" sz="1900" dirty="0" smtClean="0"/>
              <a:t>분 까지 시간을 드리도록 하겠습니다</a:t>
            </a:r>
            <a:r>
              <a:rPr lang="en-US" altLang="ko-KR" sz="1900" dirty="0" smtClean="0"/>
              <a:t>.</a:t>
            </a:r>
            <a:endParaRPr lang="ko-KR" altLang="en-US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]</a:t>
            </a:r>
            <a:endParaRPr lang="en-US" altLang="ko-KR" sz="1900" dirty="0"/>
          </a:p>
          <a:p>
            <a:r>
              <a:rPr lang="ko-KR" altLang="en-US" sz="1900" dirty="0" smtClean="0"/>
              <a:t>주변을 돌아다니면서 관찰</a:t>
            </a:r>
            <a:endParaRPr lang="en-US" altLang="ko-KR" sz="1900" dirty="0" smtClean="0"/>
          </a:p>
          <a:p>
            <a:r>
              <a:rPr lang="ko-KR" altLang="en-US" sz="1900" dirty="0" smtClean="0"/>
              <a:t>질문 시 대답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전영태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기록한 증거의 개수</a:t>
            </a:r>
            <a:endParaRPr lang="en-US" altLang="ko-KR" sz="1900" dirty="0" smtClean="0"/>
          </a:p>
          <a:p>
            <a:r>
              <a:rPr lang="ko-KR" altLang="en-US" sz="1900" dirty="0" smtClean="0"/>
              <a:t>증거의 신빙성</a:t>
            </a:r>
            <a:endParaRPr lang="en-US" altLang="ko-KR" sz="1900" dirty="0" smtClean="0"/>
          </a:p>
          <a:p>
            <a:r>
              <a:rPr lang="ko-KR" altLang="en-US" sz="1900" dirty="0" smtClean="0"/>
              <a:t>구체적 기록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900" dirty="0" smtClean="0"/>
              <a:t>감사합니다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900" dirty="0" smtClean="0"/>
              <a:t>다음시간에는 </a:t>
            </a:r>
            <a:r>
              <a:rPr lang="ko-KR" altLang="en-US" sz="1900" dirty="0" err="1" smtClean="0"/>
              <a:t>체혈을</a:t>
            </a:r>
            <a:r>
              <a:rPr lang="ko-KR" altLang="en-US" sz="1900" dirty="0" smtClean="0"/>
              <a:t> 할거라서 손가락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심장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모세혈관</a:t>
            </a:r>
            <a:r>
              <a:rPr lang="en-US" altLang="ko-KR" sz="1900" dirty="0" smtClean="0"/>
              <a:t> </a:t>
            </a:r>
            <a:r>
              <a:rPr lang="ko-KR" altLang="en-US" sz="1900" dirty="0" smtClean="0"/>
              <a:t>그리고 피 볼 준비가 필요 합니다</a:t>
            </a:r>
            <a:endParaRPr lang="en-US" altLang="ko-KR" sz="1900" dirty="0" smtClean="0"/>
          </a:p>
          <a:p>
            <a:r>
              <a:rPr lang="ko-KR" altLang="en-US" sz="1900" dirty="0" smtClean="0"/>
              <a:t>다음주에는 과학</a:t>
            </a:r>
            <a:r>
              <a:rPr lang="en-US" altLang="ko-KR" sz="1900" dirty="0" smtClean="0"/>
              <a:t>2</a:t>
            </a:r>
            <a:r>
              <a:rPr lang="ko-KR" altLang="en-US" sz="1900" dirty="0" smtClean="0"/>
              <a:t>실에서 할 것이니 과학 </a:t>
            </a:r>
            <a:r>
              <a:rPr lang="en-US" altLang="ko-KR" sz="1900" dirty="0" smtClean="0"/>
              <a:t>2</a:t>
            </a:r>
            <a:r>
              <a:rPr lang="ko-KR" altLang="en-US" sz="1900" dirty="0" smtClean="0"/>
              <a:t>실로 오세요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남은 시간에는 조금 더 </a:t>
            </a:r>
            <a:r>
              <a:rPr lang="ko-KR" altLang="en-US" sz="1900" dirty="0" err="1" smtClean="0"/>
              <a:t>모둠별로</a:t>
            </a:r>
            <a:r>
              <a:rPr lang="ko-KR" altLang="en-US" sz="1900" dirty="0" smtClean="0"/>
              <a:t> 상의할 시간을 드리도록 하겠습니다</a:t>
            </a:r>
            <a:r>
              <a:rPr lang="en-US" altLang="ko-KR" sz="19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이건 범죄학자가 하는 일인데 이 것은 나중에 </a:t>
            </a:r>
            <a:r>
              <a:rPr lang="en-US" altLang="ko-KR" sz="1900" dirty="0" smtClean="0"/>
              <a:t>8</a:t>
            </a:r>
            <a:r>
              <a:rPr lang="ko-KR" altLang="en-US" sz="1900" dirty="0" smtClean="0"/>
              <a:t>월</a:t>
            </a:r>
            <a:endParaRPr lang="en-US" altLang="ko-KR" sz="1900" dirty="0" smtClean="0"/>
          </a:p>
          <a:p>
            <a:r>
              <a:rPr lang="ko-KR" altLang="en-US" sz="1900" dirty="0" smtClean="0"/>
              <a:t>쯤에 할 예정입니다</a:t>
            </a:r>
            <a:endParaRPr lang="en-US" altLang="ko-KR" sz="19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그럼 범죄 현장조사자가는 무슨 일을 할까요</a:t>
            </a:r>
            <a:r>
              <a:rPr lang="en-US" altLang="ko-KR" sz="1900" dirty="0" smtClean="0"/>
              <a:t>?</a:t>
            </a:r>
          </a:p>
          <a:p>
            <a:r>
              <a:rPr lang="ko-KR" altLang="en-US" sz="1900" dirty="0" smtClean="0"/>
              <a:t>범죄 </a:t>
            </a:r>
            <a:r>
              <a:rPr lang="ko-KR" altLang="en-US" sz="1900" dirty="0" err="1" smtClean="0"/>
              <a:t>현장조사자는</a:t>
            </a:r>
            <a:r>
              <a:rPr lang="ko-KR" altLang="en-US" sz="1900" dirty="0" smtClean="0"/>
              <a:t> 이렇게 신원을 확인 합니다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그리고 증거를 채취하는 것이 아니라 증거를 기록합니다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 다음에 사건 현장을 사진으로 남깁니다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그런데 범죄 현장조사자가 유일하게 채취하는 것이 있습니다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바로 이런 족적입니다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족적 채취는 어떻게 </a:t>
            </a:r>
            <a:r>
              <a:rPr lang="ko-KR" altLang="en-US" sz="1900" dirty="0" err="1" smtClean="0"/>
              <a:t>하냐면</a:t>
            </a:r>
            <a:r>
              <a:rPr lang="ko-KR" altLang="en-US" sz="1900" dirty="0" smtClean="0"/>
              <a:t> 족적이 있을 것 같은 곳에 족적 </a:t>
            </a:r>
            <a:r>
              <a:rPr lang="ko-KR" altLang="en-US" sz="1900" dirty="0" err="1" smtClean="0"/>
              <a:t>채취용가루를</a:t>
            </a:r>
            <a:r>
              <a:rPr lang="ko-KR" altLang="en-US" sz="1900" dirty="0" smtClean="0"/>
              <a:t> 뿌려서 채취하거나 특수 필름으로 정전기를 이용하여 채취합니다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이렇게 전문적인 것이라서 직접 </a:t>
            </a:r>
            <a:r>
              <a:rPr lang="ko-KR" altLang="en-US" sz="1900" dirty="0" err="1" smtClean="0"/>
              <a:t>채험해</a:t>
            </a:r>
            <a:r>
              <a:rPr lang="ko-KR" altLang="en-US" sz="1900" dirty="0" smtClean="0"/>
              <a:t> 보기에는 매우 힘듭니다</a:t>
            </a:r>
            <a:r>
              <a:rPr lang="en-US" altLang="ko-KR" sz="19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다음에 미국 드라마인 </a:t>
            </a:r>
            <a:r>
              <a:rPr lang="en-US" altLang="ko-KR" sz="1900" dirty="0" smtClean="0"/>
              <a:t>CSI</a:t>
            </a:r>
            <a:r>
              <a:rPr lang="ko-KR" altLang="en-US" sz="1900" dirty="0" smtClean="0"/>
              <a:t> 예고편을 보도록 하겠습니다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무언가가 빠르게 </a:t>
            </a:r>
            <a:r>
              <a:rPr lang="ko-KR" altLang="en-US" sz="1900" dirty="0" err="1" smtClean="0"/>
              <a:t>정신없이</a:t>
            </a:r>
            <a:r>
              <a:rPr lang="ko-KR" altLang="en-US" sz="1900" dirty="0" smtClean="0"/>
              <a:t> 지나가서 무엇이 </a:t>
            </a:r>
            <a:r>
              <a:rPr lang="ko-KR" altLang="en-US" sz="1900" dirty="0" err="1" smtClean="0"/>
              <a:t>어떤것인지</a:t>
            </a:r>
            <a:r>
              <a:rPr lang="ko-KR" altLang="en-US" sz="1900" dirty="0" smtClean="0"/>
              <a:t> 모르겠죠</a:t>
            </a:r>
            <a:r>
              <a:rPr lang="en-US" altLang="ko-KR" sz="1900" dirty="0" smtClean="0"/>
              <a:t>?</a:t>
            </a:r>
          </a:p>
          <a:p>
            <a:r>
              <a:rPr lang="ko-KR" altLang="en-US" sz="1900" dirty="0" err="1" smtClean="0"/>
              <a:t>다시보면서</a:t>
            </a:r>
            <a:r>
              <a:rPr lang="ko-KR" altLang="en-US" sz="1900" dirty="0" smtClean="0"/>
              <a:t> 설명을 하겠습니다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800" i="1" dirty="0" smtClean="0"/>
              <a:t>여기에 보이는 </a:t>
            </a:r>
            <a:r>
              <a:rPr lang="ko-KR" altLang="en-US" sz="1800" i="1" dirty="0" err="1" smtClean="0"/>
              <a:t>차안에는</a:t>
            </a:r>
            <a:r>
              <a:rPr lang="ko-KR" altLang="en-US" sz="1800" i="1" dirty="0" smtClean="0"/>
              <a:t> 살해된 사람이 들어있습니다</a:t>
            </a:r>
            <a:r>
              <a:rPr lang="en-US" altLang="ko-KR" sz="1800" i="1" dirty="0" smtClean="0"/>
              <a:t>. </a:t>
            </a:r>
            <a:r>
              <a:rPr lang="ko-KR" altLang="en-US" sz="1800" i="1" dirty="0" smtClean="0"/>
              <a:t>이 차가 소화전에 부딪쳐서 물이 나오게 됩니다</a:t>
            </a:r>
            <a:r>
              <a:rPr lang="en-US" altLang="ko-KR" sz="1800" i="1" dirty="0" smtClean="0"/>
              <a:t>. </a:t>
            </a:r>
            <a:r>
              <a:rPr lang="ko-KR" altLang="en-US" sz="1800" i="1" dirty="0" smtClean="0"/>
              <a:t>과학수사관들에 도착하고 여기 보이는 것이 </a:t>
            </a:r>
            <a:r>
              <a:rPr lang="ko-KR" altLang="en-US" sz="1800" i="1" dirty="0" err="1" smtClean="0"/>
              <a:t>두번째</a:t>
            </a:r>
            <a:r>
              <a:rPr lang="ko-KR" altLang="en-US" sz="1800" i="1" dirty="0" smtClean="0"/>
              <a:t> 시신입니다</a:t>
            </a:r>
            <a:r>
              <a:rPr lang="en-US" altLang="ko-KR" sz="1800" i="1" dirty="0" smtClean="0"/>
              <a:t>. </a:t>
            </a:r>
            <a:r>
              <a:rPr lang="ko-KR" altLang="en-US" sz="1800" i="1" dirty="0" smtClean="0"/>
              <a:t>여기 보시면 피가 지워지면서 증거가 사라지고 있습니다</a:t>
            </a:r>
            <a:r>
              <a:rPr lang="en-US" altLang="ko-KR" sz="1800" i="1" dirty="0" smtClean="0"/>
              <a:t>. </a:t>
            </a:r>
            <a:r>
              <a:rPr lang="ko-KR" altLang="en-US" sz="1800" i="1" dirty="0" smtClean="0"/>
              <a:t>다음에 </a:t>
            </a:r>
            <a:r>
              <a:rPr lang="ko-KR" altLang="en-US" sz="1800" i="1" dirty="0" err="1" smtClean="0"/>
              <a:t>두번째</a:t>
            </a:r>
            <a:r>
              <a:rPr lang="ko-KR" altLang="en-US" sz="1800" i="1" dirty="0" smtClean="0"/>
              <a:t> 시신을 보호하고 있는 것입니다</a:t>
            </a:r>
            <a:r>
              <a:rPr lang="en-US" altLang="ko-KR" sz="1800" i="1" dirty="0" smtClean="0"/>
              <a:t>. </a:t>
            </a:r>
            <a:r>
              <a:rPr lang="ko-KR" altLang="en-US" sz="1800" i="1" dirty="0" smtClean="0"/>
              <a:t>그리고 이 사람은 무엇을 하고 있을까요</a:t>
            </a:r>
            <a:r>
              <a:rPr lang="en-US" altLang="ko-KR" sz="1800" i="1" dirty="0" smtClean="0"/>
              <a:t>?</a:t>
            </a:r>
            <a:r>
              <a:rPr lang="ko-KR" altLang="en-US" sz="1800" i="1" dirty="0" smtClean="0"/>
              <a:t> 바로 </a:t>
            </a:r>
            <a:r>
              <a:rPr lang="ko-KR" altLang="en-US" sz="1800" i="1" dirty="0" err="1" smtClean="0"/>
              <a:t>벨브를</a:t>
            </a:r>
            <a:r>
              <a:rPr lang="ko-KR" altLang="en-US" sz="1800" i="1" dirty="0" smtClean="0"/>
              <a:t> </a:t>
            </a:r>
            <a:r>
              <a:rPr lang="ko-KR" altLang="en-US" sz="1800" i="1" dirty="0" err="1" smtClean="0"/>
              <a:t>잠궈서</a:t>
            </a:r>
            <a:r>
              <a:rPr lang="ko-KR" altLang="en-US" sz="1800" i="1" dirty="0" smtClean="0"/>
              <a:t> 사건현장의 훼손을 막는 것입니다</a:t>
            </a:r>
            <a:r>
              <a:rPr lang="en-US" altLang="ko-KR" sz="1800" i="1" dirty="0" smtClean="0"/>
              <a:t>. </a:t>
            </a:r>
            <a:r>
              <a:rPr lang="ko-KR" altLang="en-US" sz="1800" i="1" dirty="0" smtClean="0"/>
              <a:t>이 사람도 차를 보고하여 증거가 사라지지 않게 막는 것입니다</a:t>
            </a:r>
            <a:r>
              <a:rPr lang="en-US" altLang="ko-KR" sz="1800" i="1" dirty="0" smtClean="0"/>
              <a:t>. </a:t>
            </a:r>
            <a:r>
              <a:rPr lang="ko-KR" altLang="en-US" sz="1800" i="1" dirty="0" smtClean="0"/>
              <a:t>여기 보이시는 이것은 총입니다</a:t>
            </a:r>
            <a:r>
              <a:rPr lang="en-US" altLang="ko-KR" sz="1800" i="1" dirty="0" smtClean="0"/>
              <a:t>. </a:t>
            </a:r>
            <a:r>
              <a:rPr lang="ko-KR" altLang="en-US" sz="1800" i="1" dirty="0" smtClean="0"/>
              <a:t>매우 중요한 증거물입니다</a:t>
            </a:r>
            <a:r>
              <a:rPr lang="en-US" altLang="ko-KR" sz="1800" i="1" dirty="0" smtClean="0"/>
              <a:t>. </a:t>
            </a:r>
            <a:r>
              <a:rPr lang="ko-KR" altLang="en-US" sz="1800" i="1" dirty="0" smtClean="0"/>
              <a:t>하지만 이렇게 하수구로 사라지고만 것입니다</a:t>
            </a:r>
            <a:r>
              <a:rPr lang="en-US" altLang="ko-KR" sz="1800" i="1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9538" y="750888"/>
            <a:ext cx="6662737" cy="37496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드라마 </a:t>
            </a:r>
            <a:r>
              <a:rPr lang="en-US" altLang="ko-KR" sz="1900" dirty="0" smtClean="0"/>
              <a:t>CSI</a:t>
            </a:r>
            <a:r>
              <a:rPr lang="ko-KR" altLang="en-US" sz="1900" dirty="0" smtClean="0"/>
              <a:t>의 뜻과 실제 </a:t>
            </a:r>
            <a:r>
              <a:rPr lang="en-US" altLang="ko-KR" sz="1900" dirty="0" smtClean="0"/>
              <a:t>CSI</a:t>
            </a:r>
            <a:r>
              <a:rPr lang="ko-KR" altLang="en-US" sz="1900" dirty="0" smtClean="0"/>
              <a:t>의 뜻은 이렇게 </a:t>
            </a:r>
            <a:r>
              <a:rPr lang="en-US" altLang="ko-KR" sz="1900" dirty="0" smtClean="0"/>
              <a:t>crime</a:t>
            </a:r>
            <a:r>
              <a:rPr lang="ko-KR" altLang="en-US" sz="1900" dirty="0" smtClean="0"/>
              <a:t> </a:t>
            </a:r>
            <a:r>
              <a:rPr lang="en-US" altLang="ko-KR" sz="1900" dirty="0" smtClean="0"/>
              <a:t>scene </a:t>
            </a:r>
            <a:r>
              <a:rPr lang="en-US" altLang="ko-KR" sz="1900" dirty="0" err="1" smtClean="0"/>
              <a:t>linvestigation</a:t>
            </a:r>
            <a:r>
              <a:rPr lang="ko-KR" altLang="en-US" sz="1900" dirty="0" smtClean="0"/>
              <a:t>으로</a:t>
            </a:r>
            <a:r>
              <a:rPr lang="en-US" altLang="ko-KR" sz="1900" dirty="0" smtClean="0"/>
              <a:t> </a:t>
            </a:r>
            <a:r>
              <a:rPr lang="ko-KR" altLang="en-US" sz="1900" dirty="0" smtClean="0"/>
              <a:t>범죄현장수사의 뜻을 갖고 있습니다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드라마 </a:t>
            </a:r>
            <a:r>
              <a:rPr lang="en-US" altLang="ko-KR" sz="1900" dirty="0" smtClean="0"/>
              <a:t>CSI</a:t>
            </a:r>
            <a:r>
              <a:rPr lang="ko-KR" altLang="en-US" sz="1900" dirty="0" smtClean="0"/>
              <a:t>는 등장인물 대부분이 범죄 현장조사자의 역할만 하는 것이 아니라 모든 역할을 수행하는 만능인 입니다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8182" y="4751348"/>
            <a:ext cx="5505450" cy="4582490"/>
          </a:xfrm>
        </p:spPr>
        <p:txBody>
          <a:bodyPr>
            <a:normAutofit lnSpcReduction="10000"/>
          </a:bodyPr>
          <a:lstStyle/>
          <a:p>
            <a:r>
              <a:rPr lang="en-US" altLang="ko-KR" sz="1900" dirty="0" smtClean="0"/>
              <a:t>[</a:t>
            </a:r>
            <a:r>
              <a:rPr lang="ko-KR" altLang="en-US" sz="1900" dirty="0" smtClean="0"/>
              <a:t>곽도원</a:t>
            </a:r>
            <a:r>
              <a:rPr lang="en-US" altLang="ko-KR" sz="1900" dirty="0" smtClean="0"/>
              <a:t>]</a:t>
            </a:r>
          </a:p>
          <a:p>
            <a:r>
              <a:rPr lang="ko-KR" altLang="en-US" sz="1900" dirty="0" smtClean="0"/>
              <a:t>최초의 범죄 </a:t>
            </a:r>
            <a:r>
              <a:rPr lang="ko-KR" altLang="en-US" sz="1900" dirty="0" err="1" smtClean="0"/>
              <a:t>현장조사자는</a:t>
            </a:r>
            <a:r>
              <a:rPr lang="ko-KR" altLang="en-US" sz="1900" dirty="0" smtClean="0"/>
              <a:t> 탐정이었습니다</a:t>
            </a:r>
            <a:r>
              <a:rPr lang="en-US" altLang="ko-KR" sz="1900" dirty="0" smtClean="0"/>
              <a:t>.</a:t>
            </a:r>
          </a:p>
          <a:p>
            <a:r>
              <a:rPr lang="ko-KR" altLang="en-US" sz="1900" dirty="0" smtClean="0"/>
              <a:t>범죄 현장조사자가 있지 전에는 검시관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즉 해부를 하는 사람 밖에 없었습니다</a:t>
            </a:r>
            <a:r>
              <a:rPr lang="en-US" altLang="ko-KR" sz="1600" dirty="0" smtClean="0"/>
              <a:t>. </a:t>
            </a:r>
            <a:r>
              <a:rPr lang="ko-KR" altLang="en-US" sz="1600" i="1" dirty="0" smtClean="0"/>
              <a:t>최초의 수사관인</a:t>
            </a:r>
            <a:endParaRPr lang="en-US" altLang="ko-KR" sz="1600" i="1" dirty="0" smtClean="0"/>
          </a:p>
          <a:p>
            <a:r>
              <a:rPr lang="ko-KR" altLang="en-US" sz="1600" i="1" dirty="0" smtClean="0"/>
              <a:t> </a:t>
            </a:r>
            <a:r>
              <a:rPr lang="ko-KR" altLang="en-US" sz="1600" i="1" dirty="0" err="1" smtClean="0"/>
              <a:t>프랑수아</a:t>
            </a:r>
            <a:r>
              <a:rPr lang="ko-KR" altLang="en-US" sz="1600" i="1" dirty="0" smtClean="0"/>
              <a:t> 외젠 </a:t>
            </a:r>
            <a:r>
              <a:rPr lang="ko-KR" altLang="en-US" sz="1600" i="1" dirty="0" err="1" smtClean="0"/>
              <a:t>비도크는</a:t>
            </a:r>
            <a:r>
              <a:rPr lang="ko-KR" altLang="en-US" sz="1600" i="1" dirty="0" smtClean="0"/>
              <a:t> 처음부터 수사관이 된 것이 아니라 그의 시작은 감옥이었습니다</a:t>
            </a:r>
            <a:r>
              <a:rPr lang="en-US" altLang="ko-KR" sz="1600" i="1" dirty="0" smtClean="0"/>
              <a:t>. </a:t>
            </a:r>
            <a:r>
              <a:rPr lang="ko-KR" altLang="en-US" sz="1600" i="1" dirty="0" smtClean="0"/>
              <a:t>그는 도둑질과 싸움질을 하며 다녔습니다</a:t>
            </a:r>
            <a:r>
              <a:rPr lang="en-US" altLang="ko-KR" sz="1600" i="1" dirty="0" smtClean="0"/>
              <a:t>. </a:t>
            </a:r>
            <a:r>
              <a:rPr lang="ko-KR" altLang="en-US" sz="1600" i="1" dirty="0" smtClean="0"/>
              <a:t>그의 친구들은 감옥에서 동료 수감자의 사면장을 위조하다 걸려서 자기까지 휘말리게 되어 유죄를 선고 받은 후 감옥에서 교도관 옷을 훔쳐 입고 탈옥했습니다</a:t>
            </a:r>
            <a:r>
              <a:rPr lang="en-US" altLang="ko-KR" sz="1600" i="1" dirty="0" smtClean="0"/>
              <a:t>. </a:t>
            </a:r>
            <a:r>
              <a:rPr lang="ko-KR" altLang="en-US" sz="1600" i="1" dirty="0" smtClean="0"/>
              <a:t>하지만 그는 붙잡히고 </a:t>
            </a:r>
            <a:r>
              <a:rPr lang="ko-KR" altLang="en-US" sz="1600" i="1" dirty="0" err="1" smtClean="0"/>
              <a:t>도형장에서</a:t>
            </a:r>
            <a:r>
              <a:rPr lang="ko-KR" altLang="en-US" sz="1600" i="1" dirty="0" smtClean="0"/>
              <a:t> </a:t>
            </a:r>
            <a:r>
              <a:rPr lang="en-US" altLang="ko-KR" sz="1600" i="1" dirty="0" smtClean="0"/>
              <a:t>8</a:t>
            </a:r>
            <a:r>
              <a:rPr lang="ko-KR" altLang="en-US" sz="1600" i="1" dirty="0" smtClean="0"/>
              <a:t>년을 선고 받았습니다</a:t>
            </a:r>
            <a:r>
              <a:rPr lang="en-US" altLang="ko-KR" sz="1600" i="1" dirty="0" smtClean="0"/>
              <a:t>.</a:t>
            </a:r>
            <a:r>
              <a:rPr lang="ko-KR" altLang="en-US" sz="1600" i="1" dirty="0" smtClean="0"/>
              <a:t> </a:t>
            </a:r>
            <a:r>
              <a:rPr lang="ko-KR" altLang="en-US" sz="1600" i="1" dirty="0" err="1" smtClean="0"/>
              <a:t>도형장은</a:t>
            </a:r>
            <a:r>
              <a:rPr lang="ko-KR" altLang="en-US" sz="1600" i="1" dirty="0" smtClean="0"/>
              <a:t> 죄수들이 감옥에 나가기 전에 사망해 버리는 감옥입니다</a:t>
            </a:r>
            <a:r>
              <a:rPr lang="en-US" altLang="ko-KR" sz="1600" i="1" dirty="0" smtClean="0"/>
              <a:t>. </a:t>
            </a:r>
            <a:r>
              <a:rPr lang="ko-KR" altLang="en-US" sz="1600" i="1" dirty="0" smtClean="0"/>
              <a:t>그래서 그는 탈옥을 하고 이 마을 저 마을 정직한 일을 하면서 먹고 살았지만 발각 되어 유죄혐의를 받았습니다</a:t>
            </a:r>
            <a:r>
              <a:rPr lang="en-US" altLang="ko-KR" sz="1600" i="1" dirty="0" smtClean="0"/>
              <a:t>. </a:t>
            </a:r>
            <a:r>
              <a:rPr lang="ko-KR" altLang="en-US" sz="1600" i="1" dirty="0" smtClean="0"/>
              <a:t>뭔가 들어본 이야기 같지 않나요</a:t>
            </a:r>
            <a:r>
              <a:rPr lang="en-US" altLang="ko-KR" sz="1600" i="1" dirty="0" smtClean="0"/>
              <a:t>? </a:t>
            </a:r>
            <a:r>
              <a:rPr lang="ko-KR" altLang="en-US" sz="1600" i="1" dirty="0" err="1" smtClean="0"/>
              <a:t>프랑수아</a:t>
            </a:r>
            <a:r>
              <a:rPr lang="ko-KR" altLang="en-US" sz="1600" i="1" dirty="0" smtClean="0"/>
              <a:t> 외젠 </a:t>
            </a:r>
            <a:r>
              <a:rPr lang="ko-KR" altLang="en-US" sz="1600" i="1" dirty="0" err="1" smtClean="0"/>
              <a:t>비도크는</a:t>
            </a:r>
            <a:r>
              <a:rPr lang="ko-KR" altLang="en-US" sz="1600" i="1" dirty="0" smtClean="0"/>
              <a:t> 레미제라블의 작가와 친구여서 그는 레미제라블의 주인공인 </a:t>
            </a:r>
            <a:r>
              <a:rPr lang="ko-KR" altLang="en-US" sz="1600" i="1" dirty="0" err="1" smtClean="0"/>
              <a:t>장발장</a:t>
            </a:r>
            <a:r>
              <a:rPr lang="ko-KR" altLang="en-US" sz="1600" i="1" dirty="0" smtClean="0"/>
              <a:t> 입니다</a:t>
            </a:r>
            <a:r>
              <a:rPr lang="en-US" altLang="ko-KR" sz="1600" i="1" dirty="0" smtClean="0"/>
              <a:t>. </a:t>
            </a:r>
            <a:r>
              <a:rPr lang="ko-KR" altLang="en-US" sz="1600" i="1" dirty="0" smtClean="0"/>
              <a:t>그는 유죄 선고를 받았지만 그는 경찰서장에게 연락하여 범죄자들을 체포하는데 도움을 주겠다고 한 후 석방되었습니다</a:t>
            </a:r>
            <a:r>
              <a:rPr lang="en-US" altLang="ko-KR" sz="1600" i="1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E5170-1D2A-45BC-BD94-BF482D5F9D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2" y="2130432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3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49" y="274645"/>
            <a:ext cx="274284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2" y="274645"/>
            <a:ext cx="8025355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60" y="4406907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60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2" y="1600206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3" y="1600206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2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2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7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3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2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2" y="1600206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7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2E03-9395-486F-B4AD-935121B44C46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356357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7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08F62-F1AB-4419-99D1-1CCE123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video" Target="file:///G:\2018%20&#46041;&#50500;&#47532;\&#44592;&#53440;&#49324;&#51652;\&#50689;&#49345;\&#48277;&#48372;&#54665;%20&#48516;&#49437;.mp4" TargetMode="External"/><Relationship Id="rId6" Type="http://schemas.openxmlformats.org/officeDocument/2006/relationships/hyperlink" Target="../&#44592;&#53440;&#49324;&#51652;/&#50689;&#49345;/&#48277;&#48372;&#54665;%20&#48516;&#49437;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G:\2018%20&#46041;&#50500;&#47532;\&#44592;&#53440;&#49324;&#51652;\CSI%20Miami%20-%20Preview%20F-T-F.mp4" TargetMode="External"/><Relationship Id="rId6" Type="http://schemas.openxmlformats.org/officeDocument/2006/relationships/image" Target="../media/image10.png"/><Relationship Id="rId5" Type="http://schemas.openxmlformats.org/officeDocument/2006/relationships/hyperlink" Target="../&#44592;&#53440;&#49324;&#51652;/&#50689;&#49345;/CSI%20Miami%20-%20Preview%20F-T-F.mp4" TargetMode="Externa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2018%20&#46041;&#50500;&#47532;\&#44592;&#53440;&#49324;&#51652;\CSI%20trailer.mp4" TargetMode="External"/><Relationship Id="rId6" Type="http://schemas.openxmlformats.org/officeDocument/2006/relationships/hyperlink" Target="../&#44592;&#53440;&#49324;&#51652;/&#50689;&#49345;/CSI%20trailer.mp4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4" name="그림 3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5" name="그림 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6" name="그림 5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사진 촬영 방법</a:t>
            </a:r>
            <a:endParaRPr lang="ko-KR" altLang="en-US" b="1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범죄 현장에서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569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4" name="그림 3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5" name="그림 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6" name="그림 5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543274" y="260649"/>
            <a:ext cx="7103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prstClr val="black"/>
                </a:solidFill>
              </a:rPr>
              <a:t>미국의 범죄 수사국</a:t>
            </a:r>
            <a:endParaRPr lang="ko-KR" altLang="en-US" sz="4400" b="1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638" y="5949280"/>
            <a:ext cx="5328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FF0000"/>
                </a:solidFill>
              </a:rPr>
              <a:t>국가적 차원의 큰 사건</a:t>
            </a:r>
            <a:r>
              <a:rPr lang="ko-KR" altLang="en-US" sz="3000" dirty="0" smtClean="0">
                <a:solidFill>
                  <a:prstClr val="black"/>
                </a:solidFill>
              </a:rPr>
              <a:t>을 조사</a:t>
            </a:r>
            <a:endParaRPr lang="ko-KR" altLang="en-US" sz="30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3358" y="5877272"/>
            <a:ext cx="3240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FF0000"/>
                </a:solidFill>
              </a:rPr>
              <a:t>생활 범죄</a:t>
            </a:r>
            <a:r>
              <a:rPr lang="ko-KR" altLang="en-US" sz="3000" dirty="0" smtClean="0">
                <a:solidFill>
                  <a:prstClr val="black"/>
                </a:solidFill>
              </a:rPr>
              <a:t>를</a:t>
            </a:r>
            <a:r>
              <a:rPr lang="ko-KR" altLang="en-US" sz="3000" dirty="0" smtClean="0">
                <a:solidFill>
                  <a:srgbClr val="FF0000"/>
                </a:solidFill>
              </a:rPr>
              <a:t> </a:t>
            </a:r>
            <a:r>
              <a:rPr lang="ko-KR" altLang="en-US" sz="3000" dirty="0" smtClean="0">
                <a:solidFill>
                  <a:prstClr val="black"/>
                </a:solidFill>
              </a:rPr>
              <a:t>조사</a:t>
            </a:r>
            <a:endParaRPr lang="ko-KR" altLang="en-US" sz="3000" dirty="0">
              <a:solidFill>
                <a:prstClr val="black"/>
              </a:solidFill>
            </a:endParaRPr>
          </a:p>
        </p:txBody>
      </p:sp>
      <p:pic>
        <p:nvPicPr>
          <p:cNvPr id="1026" name="Picture 2" descr="E:\2018 동아리\기타사진\seal-42280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6734" y="1556792"/>
            <a:ext cx="3456384" cy="3562140"/>
          </a:xfrm>
          <a:prstGeom prst="rect">
            <a:avLst/>
          </a:prstGeom>
          <a:noFill/>
        </p:spPr>
      </p:pic>
      <p:pic>
        <p:nvPicPr>
          <p:cNvPr id="1027" name="Picture 3" descr="E:\2018 동아리\기타사진\stock-photo-crime-scene-tape-in-the-woods-selective-focus-738066703.jpg"/>
          <p:cNvPicPr>
            <a:picLocks noChangeAspect="1" noChangeArrowheads="1"/>
          </p:cNvPicPr>
          <p:nvPr/>
        </p:nvPicPr>
        <p:blipFill>
          <a:blip r:embed="rId5" cstate="print"/>
          <a:srcRect b="10517"/>
          <a:stretch>
            <a:fillRect/>
          </a:stretch>
        </p:blipFill>
        <p:spPr bwMode="auto">
          <a:xfrm>
            <a:off x="6671270" y="1988840"/>
            <a:ext cx="4572000" cy="300302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566814" y="5301208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prstClr val="black"/>
                </a:solidFill>
              </a:rPr>
              <a:t>연방 수사국</a:t>
            </a:r>
            <a:endParaRPr lang="ko-KR" altLang="en-US" sz="30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9382" y="5229200"/>
            <a:ext cx="2736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mtClean="0">
                <a:solidFill>
                  <a:prstClr val="black"/>
                </a:solidFill>
              </a:rPr>
              <a:t>범죄 현장 조사</a:t>
            </a:r>
            <a:endParaRPr lang="ko-KR" altLang="en-US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69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7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14" name="그림 13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15" name="그림 1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pic>
        <p:nvPicPr>
          <p:cNvPr id="10" name="내용 개체 틀 9" descr="q-and-a-2453376_192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06173" y="1147512"/>
            <a:ext cx="11793689" cy="47297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5" name="그림 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6" name="그림 5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911305" y="3501013"/>
            <a:ext cx="10361851" cy="1362075"/>
          </a:xfrm>
        </p:spPr>
        <p:txBody>
          <a:bodyPr>
            <a:normAutofit/>
          </a:bodyPr>
          <a:lstStyle/>
          <a:p>
            <a:pPr algn="r"/>
            <a:r>
              <a:rPr lang="en-US" altLang="ko-KR" sz="6600" dirty="0" smtClean="0"/>
              <a:t>KCSI</a:t>
            </a:r>
            <a:endParaRPr lang="ko-KR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</a:t>
            </a:r>
            <a:endParaRPr lang="ko-KR" altLang="en-US" b="1" dirty="0"/>
          </a:p>
        </p:txBody>
      </p:sp>
      <p:pic>
        <p:nvPicPr>
          <p:cNvPr id="11" name="내용 개체 틀 10" descr="KCSI 1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957427" y="1484784"/>
            <a:ext cx="4777739" cy="267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 descr="KCSI 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9978" y="1467604"/>
            <a:ext cx="3573780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내용 개체 틀 9" descr="수사복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5046" y="4221088"/>
            <a:ext cx="3792132" cy="252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 </a:t>
            </a:r>
            <a:r>
              <a:rPr lang="ko-KR" altLang="en-US" b="1" dirty="0" smtClean="0"/>
              <a:t>조직도</a:t>
            </a:r>
            <a:endParaRPr lang="ko-KR" altLang="en-US" b="1" dirty="0"/>
          </a:p>
        </p:txBody>
      </p:sp>
      <p:pic>
        <p:nvPicPr>
          <p:cNvPr id="14" name="내용 개체 틀 13" descr="KCSI 3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198663" y="1988840"/>
            <a:ext cx="9876444" cy="38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우리나라 과학 수사</a:t>
            </a:r>
            <a:r>
              <a:rPr lang="en-US" altLang="ko-KR" b="1" dirty="0" smtClean="0"/>
              <a:t>(KCSI)</a:t>
            </a:r>
            <a:r>
              <a:rPr lang="ko-KR" altLang="en-US" b="1" dirty="0" smtClean="0"/>
              <a:t>의 변천과정</a:t>
            </a:r>
            <a:endParaRPr lang="ko-KR" altLang="en-US" b="1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718821" y="1268760"/>
            <a:ext cx="1631969" cy="566124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1948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1955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1963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1981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1999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2004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dirty="0" smtClean="0"/>
              <a:t>2016</a:t>
            </a:r>
          </a:p>
          <a:p>
            <a:endParaRPr lang="ko-KR" altLang="en-US" dirty="0"/>
          </a:p>
        </p:txBody>
      </p:sp>
      <p:sp>
        <p:nvSpPr>
          <p:cNvPr id="16" name="아래쪽 화살표 15"/>
          <p:cNvSpPr/>
          <p:nvPr/>
        </p:nvSpPr>
        <p:spPr>
          <a:xfrm>
            <a:off x="1126692" y="1916832"/>
            <a:ext cx="287995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1126692" y="2708920"/>
            <a:ext cx="287995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126692" y="3501008"/>
            <a:ext cx="287995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1126692" y="4293096"/>
            <a:ext cx="287995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1126692" y="5085184"/>
            <a:ext cx="287995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1126692" y="5877272"/>
            <a:ext cx="287995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232040" y="1412776"/>
            <a:ext cx="950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치안국 </a:t>
            </a:r>
            <a:r>
              <a:rPr lang="ko-KR" altLang="en-US" dirty="0" err="1" smtClean="0"/>
              <a:t>감식과에</a:t>
            </a:r>
            <a:r>
              <a:rPr lang="ko-KR" altLang="en-US" dirty="0" smtClean="0"/>
              <a:t> 법의학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이화학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지문 등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계를 두고</a:t>
            </a:r>
            <a:endParaRPr lang="en-US" altLang="ko-KR" dirty="0" smtClean="0"/>
          </a:p>
          <a:p>
            <a:r>
              <a:rPr lang="ko-KR" altLang="en-US" dirty="0" smtClean="0"/>
              <a:t>경찰지문감식 및 법의학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법과학적 감정에 관한 임무를 처리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424035" y="2276872"/>
            <a:ext cx="950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국립과학수사연구소 새로 건설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감식과를</a:t>
            </a:r>
            <a:r>
              <a:rPr lang="ko-KR" altLang="en-US" dirty="0" smtClean="0"/>
              <a:t> 수사 </a:t>
            </a:r>
            <a:r>
              <a:rPr lang="ko-KR" altLang="en-US" dirty="0" err="1" smtClean="0"/>
              <a:t>지도과계로</a:t>
            </a:r>
            <a:r>
              <a:rPr lang="ko-KR" altLang="en-US" dirty="0" smtClean="0"/>
              <a:t> 고쳐짐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24035" y="3068960"/>
            <a:ext cx="950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시도경찰국에 수사고 </a:t>
            </a:r>
            <a:r>
              <a:rPr lang="ko-KR" altLang="en-US" dirty="0" err="1" smtClean="0"/>
              <a:t>감식계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새로 건설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24035" y="3851756"/>
            <a:ext cx="950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치안본부 제</a:t>
            </a:r>
            <a:r>
              <a:rPr lang="en-US" altLang="ko-KR" dirty="0" smtClean="0"/>
              <a:t>3</a:t>
            </a:r>
            <a:r>
              <a:rPr lang="ko-KR" altLang="en-US" dirty="0" smtClean="0"/>
              <a:t>부 감식과로 지위 상승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424035" y="4653136"/>
            <a:ext cx="950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경찰청 수사국 감식과로 고쳐짐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감식’에서 ‘과학수사’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24035" y="5445224"/>
            <a:ext cx="950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경찰청 수사국 과학수사센터로 고쳐짐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24035" y="6165304"/>
            <a:ext cx="950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경찰청 과학수사관리관으로 고쳐짐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/>
      <p:bldP spid="28" grpId="0"/>
      <p:bldP spid="29" grpId="0"/>
      <p:bldP spid="30" grpId="0"/>
      <p:bldP spid="32" grpId="0"/>
      <p:bldP spid="33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 </a:t>
            </a:r>
            <a:r>
              <a:rPr lang="ko-KR" altLang="en-US" b="1" dirty="0" smtClean="0"/>
              <a:t>부서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609522" y="2132856"/>
            <a:ext cx="4045713" cy="639762"/>
          </a:xfrm>
        </p:spPr>
        <p:txBody>
          <a:bodyPr/>
          <a:lstStyle/>
          <a:p>
            <a:r>
              <a:rPr lang="ko-KR" altLang="en-US" dirty="0" err="1" smtClean="0"/>
              <a:t>과학수사기획계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>
          <a:xfrm>
            <a:off x="609522" y="2772618"/>
            <a:ext cx="4045713" cy="3951288"/>
          </a:xfrm>
        </p:spPr>
        <p:txBody>
          <a:bodyPr/>
          <a:lstStyle/>
          <a:p>
            <a:r>
              <a:rPr lang="ko-KR" altLang="en-US" dirty="0" smtClean="0"/>
              <a:t>일반업무</a:t>
            </a:r>
          </a:p>
          <a:p>
            <a:r>
              <a:rPr lang="ko-KR" altLang="en-US" dirty="0" smtClean="0"/>
              <a:t>예산 및 장비</a:t>
            </a:r>
          </a:p>
          <a:p>
            <a:r>
              <a:rPr lang="ko-KR" altLang="en-US" dirty="0" smtClean="0"/>
              <a:t>인력관리</a:t>
            </a:r>
          </a:p>
          <a:p>
            <a:r>
              <a:rPr lang="ko-KR" altLang="en-US" dirty="0" smtClean="0"/>
              <a:t>검시조사관</a:t>
            </a:r>
            <a:endParaRPr lang="ko-KR" altLang="en-US" dirty="0"/>
          </a:p>
        </p:txBody>
      </p:sp>
      <p:pic>
        <p:nvPicPr>
          <p:cNvPr id="17" name="그림 16" descr="부서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2354" y="2179296"/>
            <a:ext cx="5482038" cy="2977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 </a:t>
            </a:r>
            <a:r>
              <a:rPr lang="ko-KR" altLang="en-US" b="1" dirty="0" smtClean="0"/>
              <a:t>부서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609522" y="2132856"/>
            <a:ext cx="4045713" cy="639762"/>
          </a:xfrm>
        </p:spPr>
        <p:txBody>
          <a:bodyPr/>
          <a:lstStyle/>
          <a:p>
            <a:r>
              <a:rPr lang="ko-KR" altLang="en-US" dirty="0" err="1" smtClean="0"/>
              <a:t>과학수사협력계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>
          <a:xfrm>
            <a:off x="609522" y="2772618"/>
            <a:ext cx="4045713" cy="3951288"/>
          </a:xfrm>
        </p:spPr>
        <p:txBody>
          <a:bodyPr/>
          <a:lstStyle/>
          <a:p>
            <a:r>
              <a:rPr lang="ko-KR" altLang="en-US" dirty="0" smtClean="0"/>
              <a:t>과수 교육</a:t>
            </a:r>
          </a:p>
          <a:p>
            <a:r>
              <a:rPr lang="ko-KR" altLang="en-US" dirty="0" err="1" smtClean="0"/>
              <a:t>타기관</a:t>
            </a:r>
            <a:r>
              <a:rPr lang="ko-KR" altLang="en-US" dirty="0" smtClean="0"/>
              <a:t> 협력</a:t>
            </a:r>
          </a:p>
          <a:p>
            <a:r>
              <a:rPr lang="ko-KR" altLang="en-US" dirty="0" smtClean="0"/>
              <a:t>학회관리</a:t>
            </a:r>
          </a:p>
          <a:p>
            <a:r>
              <a:rPr lang="ko-KR" altLang="en-US" dirty="0" smtClean="0"/>
              <a:t>자문위원</a:t>
            </a:r>
          </a:p>
          <a:p>
            <a:r>
              <a:rPr lang="ko-KR" altLang="en-US" dirty="0" err="1" smtClean="0"/>
              <a:t>국과수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7" name="그림 16" descr="부서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2356" y="2704765"/>
            <a:ext cx="6124569" cy="1444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 </a:t>
            </a:r>
            <a:r>
              <a:rPr lang="ko-KR" altLang="en-US" b="1" dirty="0" smtClean="0"/>
              <a:t>부서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609522" y="2132856"/>
            <a:ext cx="4045713" cy="639762"/>
          </a:xfrm>
        </p:spPr>
        <p:txBody>
          <a:bodyPr/>
          <a:lstStyle/>
          <a:p>
            <a:r>
              <a:rPr lang="ko-KR" altLang="en-US" dirty="0" err="1" smtClean="0"/>
              <a:t>과학수사기법계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>
          <a:xfrm>
            <a:off x="609522" y="2772618"/>
            <a:ext cx="4045713" cy="3951288"/>
          </a:xfrm>
        </p:spPr>
        <p:txBody>
          <a:bodyPr/>
          <a:lstStyle/>
          <a:p>
            <a:r>
              <a:rPr lang="ko-KR" altLang="en-US" dirty="0" smtClean="0"/>
              <a:t>연구개발사업</a:t>
            </a:r>
          </a:p>
          <a:p>
            <a:r>
              <a:rPr lang="en-US" altLang="ko-KR" dirty="0" smtClean="0"/>
              <a:t>DNA</a:t>
            </a:r>
            <a:r>
              <a:rPr lang="ko-KR" altLang="en-US" dirty="0" smtClean="0"/>
              <a:t>시스템</a:t>
            </a:r>
          </a:p>
          <a:p>
            <a:r>
              <a:rPr lang="ko-KR" altLang="en-US" dirty="0" err="1" smtClean="0"/>
              <a:t>법보행분석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14" name="법보행 분석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6239222" y="1628800"/>
            <a:ext cx="5184576" cy="3888432"/>
          </a:xfrm>
          <a:prstGeom prst="rect">
            <a:avLst/>
          </a:prstGeom>
        </p:spPr>
      </p:pic>
      <p:sp>
        <p:nvSpPr>
          <p:cNvPr id="15" name="순서도: 가산 접합 14">
            <a:hlinkClick r:id="rId6" action="ppaction://hlinkfile"/>
          </p:cNvPr>
          <p:cNvSpPr/>
          <p:nvPr/>
        </p:nvSpPr>
        <p:spPr>
          <a:xfrm>
            <a:off x="11135766" y="6093296"/>
            <a:ext cx="648072" cy="648072"/>
          </a:xfrm>
          <a:prstGeom prst="flowChartSummingJuncti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7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14" name="그림 13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15" name="그림 1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5307" y="1844831"/>
            <a:ext cx="10361851" cy="1470025"/>
          </a:xfrm>
        </p:spPr>
        <p:txBody>
          <a:bodyPr>
            <a:noAutofit/>
          </a:bodyPr>
          <a:lstStyle/>
          <a:p>
            <a:r>
              <a:rPr lang="ko-KR" altLang="en-US" sz="8000" b="1" dirty="0" smtClean="0"/>
              <a:t>범죄 현장조사자</a:t>
            </a:r>
            <a:endParaRPr lang="ko-KR" altLang="en-US" sz="8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35272" y="4221088"/>
            <a:ext cx="8533289" cy="1752600"/>
          </a:xfrm>
        </p:spPr>
        <p:txBody>
          <a:bodyPr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</a:rPr>
              <a:t>CSI   /   </a:t>
            </a:r>
            <a:r>
              <a:rPr lang="ko-KR" altLang="en-US" b="1" dirty="0" smtClean="0">
                <a:solidFill>
                  <a:schemeClr val="tx1"/>
                </a:solidFill>
              </a:rPr>
              <a:t>신원확인 경관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전문가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 </a:t>
            </a:r>
            <a:r>
              <a:rPr lang="ko-KR" altLang="en-US" b="1" dirty="0" smtClean="0"/>
              <a:t>부서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609522" y="2132856"/>
            <a:ext cx="4045713" cy="639762"/>
          </a:xfrm>
        </p:spPr>
        <p:txBody>
          <a:bodyPr/>
          <a:lstStyle/>
          <a:p>
            <a:r>
              <a:rPr lang="ko-KR" altLang="en-US" dirty="0" err="1" smtClean="0"/>
              <a:t>범죄분석기획계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>
          <a:xfrm>
            <a:off x="623311" y="2780928"/>
            <a:ext cx="4333708" cy="3951288"/>
          </a:xfrm>
        </p:spPr>
        <p:txBody>
          <a:bodyPr/>
          <a:lstStyle/>
          <a:p>
            <a:r>
              <a:rPr lang="ko-KR" altLang="en-US" dirty="0" smtClean="0"/>
              <a:t>범죄분석</a:t>
            </a:r>
          </a:p>
          <a:p>
            <a:r>
              <a:rPr lang="en-US" altLang="ko-KR" dirty="0" err="1" smtClean="0"/>
              <a:t>GeoPros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(</a:t>
            </a:r>
            <a:r>
              <a:rPr lang="ko-KR" altLang="en-US" dirty="0" smtClean="0"/>
              <a:t>지리적 </a:t>
            </a:r>
            <a:r>
              <a:rPr lang="ko-KR" altLang="en-US" dirty="0" err="1" smtClean="0"/>
              <a:t>프로파일링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SCAS ?</a:t>
            </a:r>
          </a:p>
          <a:p>
            <a:r>
              <a:rPr lang="ko-KR" altLang="en-US" dirty="0" smtClean="0"/>
              <a:t>수법원지</a:t>
            </a:r>
          </a:p>
          <a:p>
            <a:r>
              <a:rPr lang="ko-KR" altLang="en-US" dirty="0" err="1" smtClean="0"/>
              <a:t>피해통보표</a:t>
            </a:r>
            <a:endParaRPr lang="ko-KR" altLang="en-US" dirty="0"/>
          </a:p>
        </p:txBody>
      </p:sp>
      <p:pic>
        <p:nvPicPr>
          <p:cNvPr id="17" name="그림 16" descr="부서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59102" y="1844824"/>
            <a:ext cx="6789420" cy="33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39318" y="5445229"/>
            <a:ext cx="1171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수법범죄 피의자의 </a:t>
            </a:r>
            <a:r>
              <a:rPr lang="ko-KR" altLang="en-US" dirty="0" err="1" smtClean="0"/>
              <a:t>인적사항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범행수단ㆍ방법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신체특징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</a:t>
            </a:r>
            <a:endParaRPr lang="en-US" altLang="ko-KR" dirty="0" smtClean="0"/>
          </a:p>
          <a:p>
            <a:r>
              <a:rPr lang="ko-KR" altLang="en-US" dirty="0" err="1" smtClean="0"/>
              <a:t>인적특징을</a:t>
            </a:r>
            <a:r>
              <a:rPr lang="ko-KR" altLang="en-US" dirty="0" smtClean="0"/>
              <a:t> 수록한 기록서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9318" y="6309320"/>
            <a:ext cx="1171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범인이 누구인지 판명되지 않았을 때 수사자료가 될 수 있는 내용을 수록한 기록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 </a:t>
            </a:r>
            <a:r>
              <a:rPr lang="ko-KR" altLang="en-US" b="1" dirty="0" smtClean="0"/>
              <a:t>부서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609522" y="2132856"/>
            <a:ext cx="4045713" cy="639762"/>
          </a:xfrm>
        </p:spPr>
        <p:txBody>
          <a:bodyPr/>
          <a:lstStyle/>
          <a:p>
            <a:r>
              <a:rPr lang="ko-KR" altLang="en-US" dirty="0" err="1" smtClean="0"/>
              <a:t>자료운영계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>
          <a:xfrm>
            <a:off x="609522" y="2772618"/>
            <a:ext cx="4045713" cy="3951288"/>
          </a:xfrm>
        </p:spPr>
        <p:txBody>
          <a:bodyPr/>
          <a:lstStyle/>
          <a:p>
            <a:r>
              <a:rPr lang="ko-KR" altLang="en-US" dirty="0" smtClean="0"/>
              <a:t>주민원지 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r>
              <a:rPr lang="ko-KR" altLang="en-US" dirty="0" smtClean="0"/>
              <a:t>범죄경력</a:t>
            </a:r>
          </a:p>
          <a:p>
            <a:r>
              <a:rPr lang="ko-KR" altLang="en-US" dirty="0" err="1" smtClean="0"/>
              <a:t>수사자료표</a:t>
            </a:r>
            <a:endParaRPr lang="ko-KR" altLang="en-US" dirty="0" smtClean="0"/>
          </a:p>
          <a:p>
            <a:r>
              <a:rPr lang="ko-KR" altLang="en-US" dirty="0" smtClean="0"/>
              <a:t>시스템 관리</a:t>
            </a:r>
            <a:endParaRPr lang="ko-KR" altLang="en-US" dirty="0"/>
          </a:p>
        </p:txBody>
      </p:sp>
      <p:pic>
        <p:nvPicPr>
          <p:cNvPr id="17" name="그림 16" descr="부서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3279" y="1844824"/>
            <a:ext cx="3960440" cy="467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 </a:t>
            </a:r>
            <a:r>
              <a:rPr lang="ko-KR" altLang="en-US" b="1" dirty="0" smtClean="0"/>
              <a:t>부서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609522" y="2132856"/>
            <a:ext cx="4045713" cy="639762"/>
          </a:xfrm>
        </p:spPr>
        <p:txBody>
          <a:bodyPr/>
          <a:lstStyle/>
          <a:p>
            <a:r>
              <a:rPr lang="ko-KR" altLang="en-US" dirty="0" smtClean="0"/>
              <a:t>증거분석계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>
          <a:xfrm>
            <a:off x="609520" y="2772618"/>
            <a:ext cx="5869679" cy="3951288"/>
          </a:xfrm>
        </p:spPr>
        <p:txBody>
          <a:bodyPr/>
          <a:lstStyle/>
          <a:p>
            <a:r>
              <a:rPr lang="ko-KR" altLang="en-US" dirty="0" smtClean="0"/>
              <a:t>현장지문</a:t>
            </a:r>
          </a:p>
          <a:p>
            <a:r>
              <a:rPr lang="en-US" altLang="ko-KR" dirty="0" smtClean="0"/>
              <a:t>AFIS(</a:t>
            </a:r>
            <a:r>
              <a:rPr lang="ko-KR" altLang="en-US" dirty="0" smtClean="0"/>
              <a:t>지문 자동 식별 시스템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신원확인</a:t>
            </a:r>
          </a:p>
          <a:p>
            <a:r>
              <a:rPr lang="ko-KR" altLang="en-US" dirty="0" smtClean="0"/>
              <a:t>족적</a:t>
            </a:r>
            <a:endParaRPr lang="ko-KR" altLang="en-US" dirty="0"/>
          </a:p>
        </p:txBody>
      </p:sp>
      <p:pic>
        <p:nvPicPr>
          <p:cNvPr id="10" name="그림 9" descr="fingerprint-1382652_960_72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7167" y="4653136"/>
            <a:ext cx="1301005" cy="1928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icon-steps-1991839_192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7185" y="1556794"/>
            <a:ext cx="2880498" cy="28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 </a:t>
            </a:r>
            <a:r>
              <a:rPr lang="ko-KR" altLang="en-US" b="1" dirty="0" smtClean="0"/>
              <a:t>부서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609522" y="2132856"/>
            <a:ext cx="4045713" cy="639762"/>
          </a:xfrm>
        </p:spPr>
        <p:txBody>
          <a:bodyPr/>
          <a:lstStyle/>
          <a:p>
            <a:r>
              <a:rPr lang="ko-KR" altLang="en-US" dirty="0" err="1" smtClean="0"/>
              <a:t>현장지원계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>
          <a:xfrm>
            <a:off x="609522" y="2772618"/>
            <a:ext cx="4045713" cy="3951288"/>
          </a:xfrm>
        </p:spPr>
        <p:txBody>
          <a:bodyPr/>
          <a:lstStyle/>
          <a:p>
            <a:r>
              <a:rPr lang="ko-KR" altLang="en-US" dirty="0" smtClean="0"/>
              <a:t>화재감식</a:t>
            </a:r>
          </a:p>
          <a:p>
            <a:r>
              <a:rPr lang="ko-KR" altLang="en-US" dirty="0" err="1" smtClean="0"/>
              <a:t>체취증거견</a:t>
            </a:r>
            <a:endParaRPr lang="ko-KR" altLang="en-US" dirty="0" smtClean="0"/>
          </a:p>
          <a:p>
            <a:r>
              <a:rPr lang="ko-KR" altLang="en-US" dirty="0" smtClean="0"/>
              <a:t>수중과학수사</a:t>
            </a:r>
          </a:p>
          <a:p>
            <a:r>
              <a:rPr lang="en-US" altLang="ko-KR" dirty="0" smtClean="0"/>
              <a:t>3D </a:t>
            </a:r>
            <a:r>
              <a:rPr lang="ko-KR" altLang="en-US" dirty="0" smtClean="0"/>
              <a:t>얼굴인식</a:t>
            </a:r>
          </a:p>
          <a:p>
            <a:r>
              <a:rPr lang="ko-KR" altLang="en-US" dirty="0" smtClean="0"/>
              <a:t>동영상 분석</a:t>
            </a:r>
          </a:p>
          <a:p>
            <a:r>
              <a:rPr lang="ko-KR" altLang="en-US" dirty="0" smtClean="0"/>
              <a:t>몽타주</a:t>
            </a:r>
            <a:endParaRPr lang="ko-KR" altLang="en-US" dirty="0"/>
          </a:p>
        </p:txBody>
      </p:sp>
      <p:pic>
        <p:nvPicPr>
          <p:cNvPr id="17" name="그림 16" descr="부서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5731" y="2708920"/>
            <a:ext cx="6340824" cy="316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</a:t>
            </a:r>
            <a:endParaRPr lang="ko-KR" altLang="en-US" b="1" dirty="0"/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>
          <a:xfrm>
            <a:off x="623311" y="1844824"/>
            <a:ext cx="10971372" cy="4525963"/>
          </a:xfrm>
        </p:spPr>
        <p:txBody>
          <a:bodyPr/>
          <a:lstStyle/>
          <a:p>
            <a:r>
              <a:rPr lang="ko-KR" altLang="en-US" dirty="0" smtClean="0"/>
              <a:t>범죄현장 조사자 </a:t>
            </a:r>
            <a:r>
              <a:rPr lang="en-US" altLang="ko-KR" dirty="0" smtClean="0"/>
              <a:t>X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과학 수사자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</a:t>
            </a:r>
            <a:endParaRPr lang="ko-KR" altLang="en-US" b="1" dirty="0"/>
          </a:p>
        </p:txBody>
      </p:sp>
      <p:pic>
        <p:nvPicPr>
          <p:cNvPr id="14" name="내용 개체 틀 13" descr="000000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39318" y="5301212"/>
            <a:ext cx="3743929" cy="1439855"/>
          </a:xfrm>
        </p:spPr>
      </p:pic>
      <p:pic>
        <p:nvPicPr>
          <p:cNvPr id="15" name="그림 14" descr="00000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3166" y="3356992"/>
            <a:ext cx="3759792" cy="1451754"/>
          </a:xfrm>
          <a:prstGeom prst="rect">
            <a:avLst/>
          </a:prstGeom>
        </p:spPr>
      </p:pic>
      <p:pic>
        <p:nvPicPr>
          <p:cNvPr id="16" name="그림 15" descr="0000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1243" y="3356992"/>
            <a:ext cx="3759792" cy="1451754"/>
          </a:xfrm>
          <a:prstGeom prst="rect">
            <a:avLst/>
          </a:prstGeom>
        </p:spPr>
      </p:pic>
      <p:pic>
        <p:nvPicPr>
          <p:cNvPr id="17" name="그림 16" descr="000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322" y="3356994"/>
            <a:ext cx="3791521" cy="1487453"/>
          </a:xfrm>
          <a:prstGeom prst="rect">
            <a:avLst/>
          </a:prstGeom>
        </p:spPr>
      </p:pic>
      <p:pic>
        <p:nvPicPr>
          <p:cNvPr id="18" name="그림 17" descr="000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03164" y="1772820"/>
            <a:ext cx="3743929" cy="1439855"/>
          </a:xfrm>
          <a:prstGeom prst="rect">
            <a:avLst/>
          </a:prstGeom>
        </p:spPr>
      </p:pic>
      <p:pic>
        <p:nvPicPr>
          <p:cNvPr id="19" name="그림 18" descr="00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71243" y="1772816"/>
            <a:ext cx="3759792" cy="1463654"/>
          </a:xfrm>
          <a:prstGeom prst="rect">
            <a:avLst/>
          </a:prstGeom>
        </p:spPr>
      </p:pic>
      <p:pic>
        <p:nvPicPr>
          <p:cNvPr id="20" name="그림 19" descr="0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318" y="1713628"/>
            <a:ext cx="3807384" cy="1499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KCSI</a:t>
            </a:r>
            <a:endParaRPr lang="ko-KR" altLang="en-US" b="1" dirty="0"/>
          </a:p>
        </p:txBody>
      </p:sp>
      <p:pic>
        <p:nvPicPr>
          <p:cNvPr id="23" name="내용 개체 틀 22" descr="1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527316" y="1772821"/>
            <a:ext cx="5803827" cy="2164233"/>
          </a:xfrm>
        </p:spPr>
      </p:pic>
      <p:pic>
        <p:nvPicPr>
          <p:cNvPr id="24" name="그림 23" descr="1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3201" y="1844824"/>
            <a:ext cx="5375897" cy="2090036"/>
          </a:xfrm>
          <a:prstGeom prst="rect">
            <a:avLst/>
          </a:prstGeom>
        </p:spPr>
      </p:pic>
      <p:pic>
        <p:nvPicPr>
          <p:cNvPr id="25" name="그림 24" descr="11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5254" y="4005069"/>
            <a:ext cx="5375897" cy="2125419"/>
          </a:xfrm>
          <a:prstGeom prst="rect">
            <a:avLst/>
          </a:prstGeom>
        </p:spPr>
      </p:pic>
      <p:pic>
        <p:nvPicPr>
          <p:cNvPr id="26" name="그림 25" descr="9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5375" y="2864209"/>
            <a:ext cx="833367" cy="219193"/>
          </a:xfrm>
          <a:prstGeom prst="rect">
            <a:avLst/>
          </a:prstGeom>
        </p:spPr>
      </p:pic>
      <p:pic>
        <p:nvPicPr>
          <p:cNvPr id="27" name="그림 26" descr="99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3192" y="2348880"/>
            <a:ext cx="744182" cy="202249"/>
          </a:xfrm>
          <a:prstGeom prst="rect">
            <a:avLst/>
          </a:prstGeom>
        </p:spPr>
      </p:pic>
      <p:pic>
        <p:nvPicPr>
          <p:cNvPr id="28" name="그림 27" descr="99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63192" y="2564909"/>
            <a:ext cx="954497" cy="189279"/>
          </a:xfrm>
          <a:prstGeom prst="rect">
            <a:avLst/>
          </a:prstGeom>
        </p:spPr>
      </p:pic>
      <p:pic>
        <p:nvPicPr>
          <p:cNvPr id="29" name="그림 28" descr="9999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79245" y="4744474"/>
            <a:ext cx="791825" cy="212123"/>
          </a:xfrm>
          <a:prstGeom prst="rect">
            <a:avLst/>
          </a:prstGeom>
        </p:spPr>
      </p:pic>
      <p:pic>
        <p:nvPicPr>
          <p:cNvPr id="30" name="그림 29" descr="99999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75247" y="4959684"/>
            <a:ext cx="405935" cy="19750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1412776"/>
            <a:ext cx="12190413" cy="5445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0" y="1412776"/>
            <a:ext cx="12191767" cy="5415126"/>
            <a:chOff x="7812360" y="1412776"/>
            <a:chExt cx="9145016" cy="5415126"/>
          </a:xfrm>
        </p:grpSpPr>
        <p:pic>
          <p:nvPicPr>
            <p:cNvPr id="33" name="그림 32" descr="00000000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3376" y="1412776"/>
              <a:ext cx="9144000" cy="541512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812360" y="2194986"/>
              <a:ext cx="914501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/>
                <a:t>수법원지</a:t>
              </a:r>
              <a:endParaRPr lang="en-US" altLang="ko-KR" sz="2800" b="1" dirty="0" smtClean="0"/>
            </a:p>
            <a:p>
              <a:pPr algn="ctr"/>
              <a:endParaRPr lang="en-US" altLang="ko-KR" sz="2800" b="1" dirty="0" smtClean="0"/>
            </a:p>
            <a:p>
              <a:pPr algn="ctr"/>
              <a:r>
                <a:rPr lang="ko-KR" altLang="en-US" sz="2800" b="1" dirty="0" smtClean="0"/>
                <a:t>범죄경력</a:t>
              </a:r>
              <a:endParaRPr lang="en-US" altLang="ko-KR" sz="2800" b="1" dirty="0" smtClean="0"/>
            </a:p>
            <a:p>
              <a:pPr algn="ctr"/>
              <a:endParaRPr lang="en-US" altLang="ko-KR" sz="2800" b="1" dirty="0" smtClean="0"/>
            </a:p>
            <a:p>
              <a:pPr algn="ctr"/>
              <a:r>
                <a:rPr lang="ko-KR" altLang="en-US" sz="2800" b="1" dirty="0" err="1" smtClean="0"/>
                <a:t>수사자료표</a:t>
              </a:r>
              <a:endParaRPr lang="en-US" altLang="ko-KR" sz="2800" b="1" dirty="0" smtClean="0"/>
            </a:p>
            <a:p>
              <a:pPr algn="ctr"/>
              <a:endParaRPr lang="en-US" altLang="ko-KR" sz="2800" b="1" dirty="0" smtClean="0"/>
            </a:p>
            <a:p>
              <a:pPr algn="ctr"/>
              <a:r>
                <a:rPr lang="ko-KR" altLang="en-US" sz="2800" b="1" dirty="0" smtClean="0"/>
                <a:t>신원확인</a:t>
              </a:r>
              <a:endParaRPr lang="en-US" altLang="ko-KR" sz="2800" b="1" dirty="0" smtClean="0"/>
            </a:p>
            <a:p>
              <a:pPr algn="ctr"/>
              <a:endParaRPr lang="en-US" altLang="ko-KR" sz="2800" b="1" dirty="0" smtClean="0"/>
            </a:p>
            <a:p>
              <a:pPr algn="ctr"/>
              <a:r>
                <a:rPr lang="ko-KR" altLang="en-US" sz="2800" b="1" dirty="0" smtClean="0"/>
                <a:t>족적</a:t>
              </a:r>
              <a:endParaRPr lang="ko-KR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7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14" name="그림 13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15" name="그림 1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pic>
        <p:nvPicPr>
          <p:cNvPr id="10" name="내용 개체 틀 9" descr="q-and-a-2453376_192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06173" y="1147512"/>
            <a:ext cx="11793689" cy="47297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34" name="직사각형 33"/>
          <p:cNvSpPr/>
          <p:nvPr/>
        </p:nvSpPr>
        <p:spPr>
          <a:xfrm>
            <a:off x="0" y="1412776"/>
            <a:ext cx="12190413" cy="5445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범죄 현장조사자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범죄 현장조사자 따라가기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5" name="그림 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6" name="그림 5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면접</a:t>
            </a:r>
            <a:endParaRPr lang="ko-KR" altLang="en-US" b="1" dirty="0"/>
          </a:p>
        </p:txBody>
      </p:sp>
      <p:pic>
        <p:nvPicPr>
          <p:cNvPr id="11" name="내용 개체 틀 10" descr="blade-152317_128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391296" y="4941170"/>
            <a:ext cx="3167302" cy="158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 descr="fingerprint-160979_128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4117" y="5085186"/>
            <a:ext cx="2535505" cy="137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fingerprint-1382652_960_72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1169" y="1988840"/>
            <a:ext cx="1301005" cy="192864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자유형 14"/>
          <p:cNvSpPr/>
          <p:nvPr/>
        </p:nvSpPr>
        <p:spPr>
          <a:xfrm>
            <a:off x="2431185" y="2107481"/>
            <a:ext cx="2320047" cy="1928949"/>
          </a:xfrm>
          <a:custGeom>
            <a:avLst/>
            <a:gdLst>
              <a:gd name="connsiteX0" fmla="*/ 155302 w 1740262"/>
              <a:gd name="connsiteY0" fmla="*/ 0 h 1928949"/>
              <a:gd name="connsiteX1" fmla="*/ 1121954 w 1740262"/>
              <a:gd name="connsiteY1" fmla="*/ 418012 h 1928949"/>
              <a:gd name="connsiteX2" fmla="*/ 85634 w 1740262"/>
              <a:gd name="connsiteY2" fmla="*/ 1689463 h 1928949"/>
              <a:gd name="connsiteX3" fmla="*/ 1635760 w 1740262"/>
              <a:gd name="connsiteY3" fmla="*/ 1854926 h 1928949"/>
              <a:gd name="connsiteX4" fmla="*/ 1635760 w 1740262"/>
              <a:gd name="connsiteY4" fmla="*/ 1854926 h 1928949"/>
              <a:gd name="connsiteX5" fmla="*/ 1740262 w 1740262"/>
              <a:gd name="connsiteY5" fmla="*/ 1872343 h 192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262" h="1928949">
                <a:moveTo>
                  <a:pt x="155302" y="0"/>
                </a:moveTo>
                <a:cubicBezTo>
                  <a:pt x="644433" y="68217"/>
                  <a:pt x="1133565" y="136435"/>
                  <a:pt x="1121954" y="418012"/>
                </a:cubicBezTo>
                <a:cubicBezTo>
                  <a:pt x="1110343" y="699589"/>
                  <a:pt x="0" y="1449977"/>
                  <a:pt x="85634" y="1689463"/>
                </a:cubicBezTo>
                <a:cubicBezTo>
                  <a:pt x="171268" y="1928949"/>
                  <a:pt x="1635760" y="1854926"/>
                  <a:pt x="1635760" y="1854926"/>
                </a:cubicBezTo>
                <a:lnTo>
                  <a:pt x="1635760" y="1854926"/>
                </a:lnTo>
                <a:lnTo>
                  <a:pt x="1740262" y="187234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cross-296507_960_72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0" y="332656"/>
            <a:ext cx="12190413" cy="621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702718" y="1412776"/>
          <a:ext cx="8928992" cy="5332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  <a:gridCol w="1116124"/>
                <a:gridCol w="1116124"/>
                <a:gridCol w="1116124"/>
                <a:gridCol w="1116124"/>
              </a:tblGrid>
              <a:tr h="60863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교탁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8636"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김재민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노현래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 smtClean="0">
                          <a:latin typeface="HY바다M" pitchFamily="18" charset="-127"/>
                          <a:ea typeface="HY바다M" pitchFamily="18" charset="-127"/>
                        </a:rPr>
                        <a:t>이도우</a:t>
                      </a:r>
                      <a:endParaRPr lang="ko-KR" altLang="en-US" sz="2400" dirty="0" smtClean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김태훈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김서영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김나현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정재훈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김경민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HY바다M" pitchFamily="18" charset="-127"/>
                          <a:ea typeface="HY바다M" pitchFamily="18" charset="-127"/>
                        </a:rPr>
                        <a:t>변동인원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최유찬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서유찬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mtClean="0">
                          <a:latin typeface="HY바다M" pitchFamily="18" charset="-127"/>
                          <a:ea typeface="HY바다M" pitchFamily="18" charset="-127"/>
                        </a:rPr>
                        <a:t>김민준</a:t>
                      </a:r>
                      <a:endParaRPr lang="ko-KR" altLang="en-US" sz="2400" dirty="0" smtClean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김정우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이유찬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김태우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최세민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김태양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김해민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바다M" pitchFamily="18" charset="-127"/>
                          <a:ea typeface="HY바다M" pitchFamily="18" charset="-127"/>
                        </a:rPr>
                        <a:t>이수미</a:t>
                      </a:r>
                      <a:endParaRPr lang="ko-KR" altLang="en-US" sz="2400" dirty="0">
                        <a:latin typeface="HY바다M" pitchFamily="18" charset="-127"/>
                        <a:ea typeface="HY바다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/>
              <a:t>모둠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8399462" y="2636912"/>
            <a:ext cx="2232248" cy="165618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sz="66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02718" y="2636912"/>
            <a:ext cx="2232248" cy="165618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sz="66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02718" y="5085184"/>
            <a:ext cx="2232248" cy="165618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3</a:t>
            </a:r>
            <a:endParaRPr lang="ko-KR" altLang="en-US" sz="66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99462" y="5085184"/>
            <a:ext cx="2232248" cy="165618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4</a:t>
            </a:r>
            <a:endParaRPr lang="ko-KR" altLang="en-US" sz="66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006974" y="5517232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7247334" y="3645024"/>
            <a:ext cx="108012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247334" y="5661248"/>
            <a:ext cx="108012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범죄 현장조사자</a:t>
            </a:r>
            <a:endParaRPr lang="ko-KR" altLang="en-US" b="1" dirty="0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550590" y="1628800"/>
            <a:ext cx="5386216" cy="3951288"/>
          </a:xfrm>
        </p:spPr>
        <p:txBody>
          <a:bodyPr>
            <a:noAutofit/>
          </a:bodyPr>
          <a:lstStyle/>
          <a:p>
            <a:r>
              <a:rPr lang="ko-KR" altLang="en-US" sz="3200" dirty="0" smtClean="0"/>
              <a:t>신원 확인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r>
              <a:rPr lang="ko-KR" altLang="en-US" sz="3200" dirty="0" smtClean="0"/>
              <a:t>증거 기록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r>
              <a:rPr lang="ko-KR" altLang="en-US" sz="3200" dirty="0" smtClean="0"/>
              <a:t>사진 촬영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r>
              <a:rPr lang="ko-KR" altLang="en-US" sz="3200" dirty="0" smtClean="0"/>
              <a:t>족적 채취</a:t>
            </a:r>
            <a:endParaRPr lang="ko-KR" altLang="en-US" sz="3200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4"/>
          </p:nvPr>
        </p:nvSpPr>
        <p:spPr>
          <a:xfrm>
            <a:off x="6527254" y="2196554"/>
            <a:ext cx="5388332" cy="3951288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622598" y="3573016"/>
            <a:ext cx="2899976" cy="2628136"/>
            <a:chOff x="622598" y="3573016"/>
            <a:chExt cx="2899976" cy="2628136"/>
          </a:xfrm>
        </p:grpSpPr>
        <p:pic>
          <p:nvPicPr>
            <p:cNvPr id="11" name="그림 10" descr="cross-296507_960_720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614" y="3573016"/>
              <a:ext cx="2755960" cy="1404000"/>
            </a:xfrm>
            <a:prstGeom prst="rect">
              <a:avLst/>
            </a:prstGeom>
          </p:spPr>
        </p:pic>
        <p:pic>
          <p:nvPicPr>
            <p:cNvPr id="12" name="그림 11" descr="cross-296507_960_720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598" y="4797152"/>
              <a:ext cx="2755960" cy="1404000"/>
            </a:xfrm>
            <a:prstGeom prst="rect">
              <a:avLst/>
            </a:prstGeom>
          </p:spPr>
        </p:pic>
      </p:grpSp>
      <p:sp>
        <p:nvSpPr>
          <p:cNvPr id="14" name="덧셈 기호 13"/>
          <p:cNvSpPr/>
          <p:nvPr/>
        </p:nvSpPr>
        <p:spPr>
          <a:xfrm>
            <a:off x="4367014" y="2564904"/>
            <a:ext cx="2232248" cy="223224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세로로 말린 두루마리 모양 18"/>
          <p:cNvSpPr/>
          <p:nvPr/>
        </p:nvSpPr>
        <p:spPr>
          <a:xfrm>
            <a:off x="7103318" y="2204864"/>
            <a:ext cx="3888432" cy="2880320"/>
          </a:xfrm>
          <a:prstGeom prst="verticalScroll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범죄학자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endParaRPr lang="ko-KR" altLang="en-US" b="1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증거 채취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활동 방법</a:t>
            </a:r>
            <a:endParaRPr lang="ko-KR" altLang="en-US" b="1" dirty="0"/>
          </a:p>
        </p:txBody>
      </p:sp>
      <p:pic>
        <p:nvPicPr>
          <p:cNvPr id="14" name="내용 개체 틀 13" descr="crime-scene-29308_128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063283" y="1988845"/>
            <a:ext cx="7905123" cy="4525963"/>
          </a:xfrm>
        </p:spPr>
      </p:pic>
      <p:sp>
        <p:nvSpPr>
          <p:cNvPr id="19" name="대각선 방향의 모서리가 둥근 사각형 18"/>
          <p:cNvSpPr/>
          <p:nvPr/>
        </p:nvSpPr>
        <p:spPr>
          <a:xfrm>
            <a:off x="815307" y="2276872"/>
            <a:ext cx="479991" cy="432048"/>
          </a:xfrm>
          <a:prstGeom prst="round2Diag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대각선 방향의 모서리가 둥근 사각형 19"/>
          <p:cNvSpPr/>
          <p:nvPr/>
        </p:nvSpPr>
        <p:spPr>
          <a:xfrm>
            <a:off x="10031131" y="1916832"/>
            <a:ext cx="479991" cy="432048"/>
          </a:xfrm>
          <a:prstGeom prst="round2Diag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대각선 방향의 모서리가 둥근 사각형 20"/>
          <p:cNvSpPr/>
          <p:nvPr/>
        </p:nvSpPr>
        <p:spPr>
          <a:xfrm>
            <a:off x="5039228" y="5877272"/>
            <a:ext cx="479991" cy="432048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대각선 방향의 모서리가 둥근 사각형 21"/>
          <p:cNvSpPr/>
          <p:nvPr/>
        </p:nvSpPr>
        <p:spPr>
          <a:xfrm>
            <a:off x="4463239" y="3717032"/>
            <a:ext cx="479991" cy="432048"/>
          </a:xfrm>
          <a:prstGeom prst="round2Diag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모둠</a:t>
            </a:r>
            <a:r>
              <a:rPr lang="ko-KR" altLang="en-US" b="1" dirty="0" smtClean="0"/>
              <a:t> 구성</a:t>
            </a:r>
            <a:endParaRPr lang="ko-KR" altLang="en-US" b="1" dirty="0"/>
          </a:p>
        </p:txBody>
      </p:sp>
      <p:pic>
        <p:nvPicPr>
          <p:cNvPr id="16" name="내용 개체 틀 15" descr="사람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198662" y="2708920"/>
            <a:ext cx="2695466" cy="273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자유형 21"/>
          <p:cNvSpPr/>
          <p:nvPr/>
        </p:nvSpPr>
        <p:spPr>
          <a:xfrm>
            <a:off x="1522628" y="2644346"/>
            <a:ext cx="1863123" cy="1518509"/>
          </a:xfrm>
          <a:custGeom>
            <a:avLst/>
            <a:gdLst>
              <a:gd name="connsiteX0" fmla="*/ 207318 w 1863123"/>
              <a:gd name="connsiteY0" fmla="*/ 527222 h 1518509"/>
              <a:gd name="connsiteX1" fmla="*/ 437977 w 1863123"/>
              <a:gd name="connsiteY1" fmla="*/ 222422 h 1518509"/>
              <a:gd name="connsiteX2" fmla="*/ 989913 w 1863123"/>
              <a:gd name="connsiteY2" fmla="*/ 189470 h 1518509"/>
              <a:gd name="connsiteX3" fmla="*/ 1640702 w 1863123"/>
              <a:gd name="connsiteY3" fmla="*/ 205946 h 1518509"/>
              <a:gd name="connsiteX4" fmla="*/ 1821934 w 1863123"/>
              <a:gd name="connsiteY4" fmla="*/ 675503 h 1518509"/>
              <a:gd name="connsiteX5" fmla="*/ 1393567 w 1863123"/>
              <a:gd name="connsiteY5" fmla="*/ 840259 h 1518509"/>
              <a:gd name="connsiteX6" fmla="*/ 1327664 w 1863123"/>
              <a:gd name="connsiteY6" fmla="*/ 1054443 h 1518509"/>
              <a:gd name="connsiteX7" fmla="*/ 1162907 w 1863123"/>
              <a:gd name="connsiteY7" fmla="*/ 1301578 h 1518509"/>
              <a:gd name="connsiteX8" fmla="*/ 652161 w 1863123"/>
              <a:gd name="connsiteY8" fmla="*/ 1334530 h 1518509"/>
              <a:gd name="connsiteX9" fmla="*/ 75513 w 1863123"/>
              <a:gd name="connsiteY9" fmla="*/ 1392195 h 1518509"/>
              <a:gd name="connsiteX10" fmla="*/ 199080 w 1863123"/>
              <a:gd name="connsiteY10" fmla="*/ 576649 h 1518509"/>
              <a:gd name="connsiteX11" fmla="*/ 166129 w 1863123"/>
              <a:gd name="connsiteY11" fmla="*/ 0 h 1518509"/>
              <a:gd name="connsiteX12" fmla="*/ 166129 w 1863123"/>
              <a:gd name="connsiteY12" fmla="*/ 0 h 1518509"/>
              <a:gd name="connsiteX13" fmla="*/ 166129 w 1863123"/>
              <a:gd name="connsiteY13" fmla="*/ 0 h 151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3123" h="1518509">
                <a:moveTo>
                  <a:pt x="207318" y="527222"/>
                </a:moveTo>
                <a:cubicBezTo>
                  <a:pt x="257431" y="402968"/>
                  <a:pt x="307545" y="278714"/>
                  <a:pt x="437977" y="222422"/>
                </a:cubicBezTo>
                <a:cubicBezTo>
                  <a:pt x="568409" y="166130"/>
                  <a:pt x="789459" y="192216"/>
                  <a:pt x="989913" y="189470"/>
                </a:cubicBezTo>
                <a:cubicBezTo>
                  <a:pt x="1190367" y="186724"/>
                  <a:pt x="1502032" y="124941"/>
                  <a:pt x="1640702" y="205946"/>
                </a:cubicBezTo>
                <a:cubicBezTo>
                  <a:pt x="1779372" y="286952"/>
                  <a:pt x="1863123" y="569784"/>
                  <a:pt x="1821934" y="675503"/>
                </a:cubicBezTo>
                <a:cubicBezTo>
                  <a:pt x="1780745" y="781222"/>
                  <a:pt x="1475945" y="777102"/>
                  <a:pt x="1393567" y="840259"/>
                </a:cubicBezTo>
                <a:cubicBezTo>
                  <a:pt x="1311189" y="903416"/>
                  <a:pt x="1366107" y="977557"/>
                  <a:pt x="1327664" y="1054443"/>
                </a:cubicBezTo>
                <a:cubicBezTo>
                  <a:pt x="1289221" y="1131329"/>
                  <a:pt x="1275491" y="1254897"/>
                  <a:pt x="1162907" y="1301578"/>
                </a:cubicBezTo>
                <a:cubicBezTo>
                  <a:pt x="1050323" y="1348259"/>
                  <a:pt x="833393" y="1319427"/>
                  <a:pt x="652161" y="1334530"/>
                </a:cubicBezTo>
                <a:cubicBezTo>
                  <a:pt x="470929" y="1349633"/>
                  <a:pt x="151027" y="1518509"/>
                  <a:pt x="75513" y="1392195"/>
                </a:cubicBezTo>
                <a:cubicBezTo>
                  <a:pt x="0" y="1265882"/>
                  <a:pt x="183977" y="808681"/>
                  <a:pt x="199080" y="576649"/>
                </a:cubicBezTo>
                <a:cubicBezTo>
                  <a:pt x="214183" y="344617"/>
                  <a:pt x="166129" y="0"/>
                  <a:pt x="166129" y="0"/>
                </a:cubicBezTo>
                <a:lnTo>
                  <a:pt x="166129" y="0"/>
                </a:lnTo>
                <a:lnTo>
                  <a:pt x="166129" y="0"/>
                </a:ln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38622" y="22768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범죄 현장조사자</a:t>
            </a:r>
            <a:endParaRPr lang="ko-KR" altLang="en-US" dirty="0"/>
          </a:p>
        </p:txBody>
      </p:sp>
      <p:sp>
        <p:nvSpPr>
          <p:cNvPr id="25" name="자유형 24"/>
          <p:cNvSpPr/>
          <p:nvPr/>
        </p:nvSpPr>
        <p:spPr>
          <a:xfrm>
            <a:off x="3262184" y="3576594"/>
            <a:ext cx="1351005" cy="610973"/>
          </a:xfrm>
          <a:custGeom>
            <a:avLst/>
            <a:gdLst>
              <a:gd name="connsiteX0" fmla="*/ 0 w 1351005"/>
              <a:gd name="connsiteY0" fmla="*/ 196336 h 610973"/>
              <a:gd name="connsiteX1" fmla="*/ 469557 w 1351005"/>
              <a:gd name="connsiteY1" fmla="*/ 56292 h 610973"/>
              <a:gd name="connsiteX2" fmla="*/ 510746 w 1351005"/>
              <a:gd name="connsiteY2" fmla="*/ 534087 h 610973"/>
              <a:gd name="connsiteX3" fmla="*/ 1178011 w 1351005"/>
              <a:gd name="connsiteY3" fmla="*/ 517611 h 610973"/>
              <a:gd name="connsiteX4" fmla="*/ 1351005 w 1351005"/>
              <a:gd name="connsiteY4" fmla="*/ 476422 h 61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005" h="610973">
                <a:moveTo>
                  <a:pt x="0" y="196336"/>
                </a:moveTo>
                <a:cubicBezTo>
                  <a:pt x="192216" y="98168"/>
                  <a:pt x="384433" y="0"/>
                  <a:pt x="469557" y="56292"/>
                </a:cubicBezTo>
                <a:cubicBezTo>
                  <a:pt x="554681" y="112584"/>
                  <a:pt x="392670" y="457201"/>
                  <a:pt x="510746" y="534087"/>
                </a:cubicBezTo>
                <a:cubicBezTo>
                  <a:pt x="628822" y="610973"/>
                  <a:pt x="1037968" y="527222"/>
                  <a:pt x="1178011" y="517611"/>
                </a:cubicBezTo>
                <a:cubicBezTo>
                  <a:pt x="1318054" y="508000"/>
                  <a:pt x="1334529" y="492211"/>
                  <a:pt x="1351005" y="476422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727054" y="38610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범죄학자</a:t>
            </a:r>
            <a:endParaRPr lang="ko-KR" altLang="en-US" dirty="0"/>
          </a:p>
        </p:txBody>
      </p:sp>
      <p:pic>
        <p:nvPicPr>
          <p:cNvPr id="27" name="그림 26" descr="라텍스 장갑.jpg"/>
          <p:cNvPicPr>
            <a:picLocks noChangeAspect="1"/>
          </p:cNvPicPr>
          <p:nvPr/>
        </p:nvPicPr>
        <p:blipFill>
          <a:blip r:embed="rId5" cstate="print"/>
          <a:srcRect l="9051" t="4893" r="7476" b="14290"/>
          <a:stretch>
            <a:fillRect/>
          </a:stretch>
        </p:blipFill>
        <p:spPr>
          <a:xfrm>
            <a:off x="6455246" y="2276872"/>
            <a:ext cx="3816424" cy="3096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622598" y="332656"/>
            <a:ext cx="4981628" cy="1143000"/>
          </a:xfrm>
        </p:spPr>
        <p:txBody>
          <a:bodyPr/>
          <a:lstStyle/>
          <a:p>
            <a:r>
              <a:rPr lang="ko-KR" altLang="en-US" b="1" dirty="0" smtClean="0"/>
              <a:t>사건 기록 보고서</a:t>
            </a:r>
            <a:endParaRPr lang="ko-KR" altLang="en-US" b="1" dirty="0"/>
          </a:p>
        </p:txBody>
      </p:sp>
      <p:pic>
        <p:nvPicPr>
          <p:cNvPr id="14" name="내용 개체 틀 13" descr="사건 기록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5879182" y="260648"/>
            <a:ext cx="2295245" cy="6278949"/>
          </a:xfrm>
        </p:spPr>
      </p:pic>
      <p:pic>
        <p:nvPicPr>
          <p:cNvPr id="15" name="그림 14" descr="신발 스케치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606" y="3068960"/>
            <a:ext cx="4419094" cy="3112305"/>
          </a:xfrm>
          <a:prstGeom prst="rect">
            <a:avLst/>
          </a:prstGeom>
        </p:spPr>
      </p:pic>
      <p:pic>
        <p:nvPicPr>
          <p:cNvPr id="17" name="그림 16" descr="caramel-1952997_192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7815505" y="2284765"/>
            <a:ext cx="4799886" cy="3199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 smtClean="0"/>
              <a:t>활동 중</a:t>
            </a:r>
            <a:r>
              <a:rPr lang="en-US" altLang="ko-KR" sz="6000" b="1" dirty="0" smtClean="0"/>
              <a:t>…</a:t>
            </a:r>
            <a:endParaRPr lang="ko-KR" altLang="en-US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609522" y="2852936"/>
            <a:ext cx="10971372" cy="1143000"/>
          </a:xfrm>
        </p:spPr>
        <p:txBody>
          <a:bodyPr>
            <a:normAutofit/>
          </a:bodyPr>
          <a:lstStyle/>
          <a:p>
            <a:r>
              <a:rPr lang="ko-KR" altLang="en-US" sz="6000" b="1" dirty="0" smtClean="0"/>
              <a:t>결과</a:t>
            </a:r>
            <a:endParaRPr lang="ko-KR" altLang="en-US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0" y="1556792"/>
            <a:ext cx="12190413" cy="3746845"/>
          </a:xfrm>
        </p:spPr>
        <p:txBody>
          <a:bodyPr>
            <a:noAutofit/>
          </a:bodyPr>
          <a:lstStyle/>
          <a:p>
            <a:r>
              <a:rPr lang="en-US" altLang="ko-KR" sz="16600" b="1" dirty="0" smtClean="0">
                <a:latin typeface="Castellar" pitchFamily="18" charset="0"/>
              </a:rPr>
              <a:t>merci</a:t>
            </a:r>
            <a:endParaRPr lang="ko-KR" altLang="en-US" sz="8000" b="1" dirty="0">
              <a:latin typeface="Castellar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다음 시간 준비물</a:t>
            </a:r>
            <a:endParaRPr lang="ko-KR" altLang="en-US" b="1" dirty="0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손가락</a:t>
            </a:r>
            <a:endParaRPr lang="en-US" altLang="ko-KR" dirty="0" smtClean="0"/>
          </a:p>
          <a:p>
            <a:r>
              <a:rPr lang="ko-KR" altLang="en-US" dirty="0" smtClean="0"/>
              <a:t>심장</a:t>
            </a:r>
            <a:endParaRPr lang="en-US" altLang="ko-KR" dirty="0" smtClean="0"/>
          </a:p>
          <a:p>
            <a:r>
              <a:rPr lang="ko-KR" altLang="en-US" dirty="0" smtClean="0"/>
              <a:t>모세혈관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그리고 피 볼 준비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장소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과학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실 </a:t>
            </a:r>
            <a:r>
              <a:rPr lang="en-US" altLang="ko-KR" dirty="0" smtClean="0"/>
              <a:t>(3</a:t>
            </a:r>
            <a:r>
              <a:rPr lang="ko-KR" altLang="en-US" dirty="0" smtClean="0"/>
              <a:t>층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5" name="그림 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6" name="그림 5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911305" y="1916832"/>
            <a:ext cx="10361851" cy="1656184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dirty="0" smtClean="0"/>
              <a:t>범죄학자</a:t>
            </a:r>
            <a:endParaRPr lang="ko-KR" altLang="en-US" sz="66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>
          <a:xfrm>
            <a:off x="911305" y="3933063"/>
            <a:ext cx="10361851" cy="1500187"/>
          </a:xfrm>
        </p:spPr>
        <p:txBody>
          <a:bodyPr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</a:rPr>
              <a:t>나중에</a:t>
            </a:r>
            <a:r>
              <a:rPr lang="en-US" altLang="ko-KR" b="1" dirty="0" smtClean="0">
                <a:solidFill>
                  <a:schemeClr val="tx1"/>
                </a:solidFill>
              </a:rPr>
              <a:t>…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범죄 현장조사자</a:t>
            </a:r>
            <a:endParaRPr lang="ko-KR" altLang="en-US" b="1" dirty="0"/>
          </a:p>
        </p:txBody>
      </p:sp>
      <p:pic>
        <p:nvPicPr>
          <p:cNvPr id="10" name="내용 개체 틀 9" descr="card-158195_128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815307" y="1700815"/>
            <a:ext cx="2813994" cy="1878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2639275" y="3645024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신원 확인</a:t>
            </a:r>
            <a:endParaRPr lang="ko-KR" altLang="en-US" dirty="0"/>
          </a:p>
        </p:txBody>
      </p:sp>
      <p:pic>
        <p:nvPicPr>
          <p:cNvPr id="12" name="그림 11" descr="수첩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9565" y="1556792"/>
            <a:ext cx="2926080" cy="195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8975153" y="3645024"/>
            <a:ext cx="163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증거 기록</a:t>
            </a:r>
            <a:endParaRPr lang="ko-KR" altLang="en-US" dirty="0"/>
          </a:p>
        </p:txBody>
      </p:sp>
      <p:pic>
        <p:nvPicPr>
          <p:cNvPr id="14" name="Picture 2" descr="G:\2018 동아리\기타사진\호주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06576" y="4293096"/>
            <a:ext cx="3985781" cy="2246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727054" y="6093296"/>
            <a:ext cx="21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 촬영</a:t>
            </a:r>
            <a:endParaRPr lang="ko-KR" altLang="en-US" dirty="0"/>
          </a:p>
        </p:txBody>
      </p:sp>
      <p:pic>
        <p:nvPicPr>
          <p:cNvPr id="16" name="그림 15" descr="icon-steps-1991839_192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7296" y="3861050"/>
            <a:ext cx="2880498" cy="288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9767614" y="6237313"/>
            <a:ext cx="136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족적 채취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CSI </a:t>
            </a:r>
            <a:r>
              <a:rPr lang="ko-KR" altLang="en-US" b="1" dirty="0" smtClean="0"/>
              <a:t>드라마</a:t>
            </a:r>
            <a:endParaRPr lang="ko-KR" altLang="en-US" b="1" dirty="0"/>
          </a:p>
        </p:txBody>
      </p:sp>
      <p:sp>
        <p:nvSpPr>
          <p:cNvPr id="18" name="순서도: 가산 접합 17">
            <a:hlinkClick r:id="rId5" action="ppaction://hlinkfile"/>
          </p:cNvPr>
          <p:cNvSpPr/>
          <p:nvPr/>
        </p:nvSpPr>
        <p:spPr>
          <a:xfrm>
            <a:off x="11471104" y="6381328"/>
            <a:ext cx="479991" cy="360040"/>
          </a:xfrm>
          <a:prstGeom prst="flowChartSummingJuncti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CSI Miami - Preview F-T-F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1558702" y="1196754"/>
            <a:ext cx="9361040" cy="526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7" name="그림 6" descr="csi.jp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8" name="그림 7" descr="csi.jp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CSI </a:t>
            </a:r>
            <a:r>
              <a:rPr lang="ko-KR" altLang="en-US" b="1" dirty="0" smtClean="0"/>
              <a:t>드라마</a:t>
            </a:r>
            <a:endParaRPr lang="ko-KR" altLang="en-US" b="1" dirty="0"/>
          </a:p>
        </p:txBody>
      </p:sp>
      <p:pic>
        <p:nvPicPr>
          <p:cNvPr id="17" name="CSI trailer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062758" y="1268762"/>
            <a:ext cx="8112275" cy="527411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순서도: 가산 접합 17">
            <a:hlinkClick r:id="rId6" action="ppaction://hlinkfile"/>
          </p:cNvPr>
          <p:cNvSpPr/>
          <p:nvPr/>
        </p:nvSpPr>
        <p:spPr>
          <a:xfrm>
            <a:off x="11471104" y="6381328"/>
            <a:ext cx="479991" cy="360040"/>
          </a:xfrm>
          <a:prstGeom prst="flowChartSummingJuncti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7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9" name="그림 8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14" name="그림 13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15" name="그림 1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b="1" dirty="0" smtClean="0"/>
              <a:t>드라마 </a:t>
            </a:r>
            <a:r>
              <a:rPr lang="en-US" altLang="ko-KR" b="1" dirty="0" smtClean="0"/>
              <a:t>CSI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609522" y="1600203"/>
            <a:ext cx="10971372" cy="204482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Century Gothic" pitchFamily="34" charset="0"/>
                <a:ea typeface="한양해서" pitchFamily="18" charset="-127"/>
              </a:rPr>
              <a:t>Crime Scene Investigation</a:t>
            </a:r>
            <a:endParaRPr lang="en-US" altLang="ko-KR" dirty="0" smtClean="0">
              <a:solidFill>
                <a:schemeClr val="tx1"/>
              </a:solidFill>
              <a:latin typeface="Century Gothic" pitchFamily="34" charset="0"/>
              <a:ea typeface="한양해서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범죄 현장 조사자</a:t>
            </a:r>
            <a:r>
              <a:rPr lang="en-US" altLang="ko-KR" dirty="0" smtClean="0">
                <a:solidFill>
                  <a:schemeClr val="tx1"/>
                </a:solidFill>
              </a:rPr>
              <a:t>(CSI)</a:t>
            </a:r>
          </a:p>
          <a:p>
            <a:r>
              <a:rPr lang="ko-KR" altLang="en-US" dirty="0" smtClean="0"/>
              <a:t>등장인물의 대부분이 </a:t>
            </a:r>
            <a:r>
              <a:rPr lang="en-US" altLang="ko-KR" dirty="0" smtClean="0"/>
              <a:t>CSI</a:t>
            </a:r>
            <a:r>
              <a:rPr lang="ko-KR" altLang="en-US" dirty="0" smtClean="0"/>
              <a:t>의 역할 만 수행하는 것이 아니라</a:t>
            </a:r>
            <a:endParaRPr lang="en-US" altLang="ko-KR" dirty="0" smtClean="0"/>
          </a:p>
          <a:p>
            <a:r>
              <a:rPr lang="ko-KR" altLang="en-US" dirty="0" smtClean="0"/>
              <a:t>다른 역할까지 수행함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그림 7" descr="paper-3033204_12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1190" y="3595677"/>
            <a:ext cx="5208301" cy="292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0413" cy="6858000"/>
            <a:chOff x="0" y="0"/>
            <a:chExt cx="9144000" cy="6858000"/>
          </a:xfrm>
        </p:grpSpPr>
        <p:pic>
          <p:nvPicPr>
            <p:cNvPr id="4" name="그림 3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3339" r="2598" b="6000"/>
            <a:stretch>
              <a:fillRect/>
            </a:stretch>
          </p:blipFill>
          <p:spPr>
            <a:xfrm>
              <a:off x="0" y="1916832"/>
              <a:ext cx="9144000" cy="4941168"/>
            </a:xfrm>
            <a:prstGeom prst="rect">
              <a:avLst/>
            </a:prstGeom>
          </p:spPr>
        </p:pic>
        <p:pic>
          <p:nvPicPr>
            <p:cNvPr id="5" name="그림 4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rcRect l="1857" r="4079"/>
            <a:stretch>
              <a:fillRect/>
            </a:stretch>
          </p:blipFill>
          <p:spPr>
            <a:xfrm>
              <a:off x="0" y="0"/>
              <a:ext cx="9144000" cy="5256584"/>
            </a:xfrm>
            <a:prstGeom prst="rect">
              <a:avLst/>
            </a:prstGeom>
          </p:spPr>
        </p:pic>
        <p:pic>
          <p:nvPicPr>
            <p:cNvPr id="6" name="그림 5" descr="csi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0" y="908720"/>
              <a:ext cx="9141885" cy="5256584"/>
            </a:xfrm>
            <a:prstGeom prst="rect">
              <a:avLst/>
            </a:prstGeom>
          </p:spPr>
        </p:pic>
      </p:grp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최초의 범죄 현장조사자</a:t>
            </a:r>
            <a:endParaRPr lang="ko-KR" altLang="en-US" b="1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>
          <a:xfrm>
            <a:off x="7175326" y="5805264"/>
            <a:ext cx="2893396" cy="648072"/>
          </a:xfrm>
        </p:spPr>
        <p:txBody>
          <a:bodyPr/>
          <a:lstStyle/>
          <a:p>
            <a:r>
              <a:rPr lang="ko-KR" altLang="en-US" dirty="0" err="1" smtClean="0"/>
              <a:t>케이트</a:t>
            </a:r>
            <a:r>
              <a:rPr lang="ko-KR" altLang="en-US" dirty="0" smtClean="0"/>
              <a:t> 원</a:t>
            </a:r>
            <a:endParaRPr lang="ko-KR" altLang="en-US" dirty="0"/>
          </a:p>
        </p:txBody>
      </p:sp>
      <p:pic>
        <p:nvPicPr>
          <p:cNvPr id="2050" name="Picture 2" descr="E:\2018 동아리\기타사진\sherlock-holmes-147255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0670" y="1772816"/>
            <a:ext cx="2841167" cy="4319092"/>
          </a:xfrm>
          <a:prstGeom prst="rect">
            <a:avLst/>
          </a:prstGeom>
          <a:noFill/>
        </p:spPr>
      </p:pic>
      <p:sp>
        <p:nvSpPr>
          <p:cNvPr id="20" name="내용 개체 틀 14"/>
          <p:cNvSpPr txBox="1">
            <a:spLocks/>
          </p:cNvSpPr>
          <p:nvPr/>
        </p:nvSpPr>
        <p:spPr>
          <a:xfrm>
            <a:off x="6887294" y="1556792"/>
            <a:ext cx="368548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최초의 여자 탐정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 descr="E:\2018 동아리\기타사진\새 파일 4_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31310" y="2780928"/>
            <a:ext cx="3312367" cy="2655445"/>
          </a:xfrm>
          <a:prstGeom prst="rect">
            <a:avLst/>
          </a:prstGeom>
          <a:noFill/>
        </p:spPr>
      </p:pic>
      <p:sp>
        <p:nvSpPr>
          <p:cNvPr id="21" name="타원 20"/>
          <p:cNvSpPr/>
          <p:nvPr/>
        </p:nvSpPr>
        <p:spPr>
          <a:xfrm>
            <a:off x="8687494" y="2996952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569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0" grpId="0"/>
      <p:bldP spid="2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1828</Words>
  <Application>Microsoft Office PowerPoint</Application>
  <PresentationFormat>사용자 지정</PresentationFormat>
  <Paragraphs>344</Paragraphs>
  <Slides>38</Slides>
  <Notes>38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슬라이드 1</vt:lpstr>
      <vt:lpstr>범죄 현장조사자</vt:lpstr>
      <vt:lpstr>면접</vt:lpstr>
      <vt:lpstr>범죄학자</vt:lpstr>
      <vt:lpstr>범죄 현장조사자</vt:lpstr>
      <vt:lpstr>CSI 드라마</vt:lpstr>
      <vt:lpstr>CSI 드라마</vt:lpstr>
      <vt:lpstr>드라마 CSI</vt:lpstr>
      <vt:lpstr>최초의 범죄 현장조사자</vt:lpstr>
      <vt:lpstr>사진 촬영 방법</vt:lpstr>
      <vt:lpstr>슬라이드 11</vt:lpstr>
      <vt:lpstr>슬라이드 12</vt:lpstr>
      <vt:lpstr>KCSI</vt:lpstr>
      <vt:lpstr>KCSI</vt:lpstr>
      <vt:lpstr>KCSI 조직도</vt:lpstr>
      <vt:lpstr>우리나라 과학 수사(KCSI)의 변천과정</vt:lpstr>
      <vt:lpstr>KCSI 부서</vt:lpstr>
      <vt:lpstr>KCSI 부서</vt:lpstr>
      <vt:lpstr>KCSI 부서</vt:lpstr>
      <vt:lpstr>KCSI 부서</vt:lpstr>
      <vt:lpstr>KCSI 부서</vt:lpstr>
      <vt:lpstr>KCSI 부서</vt:lpstr>
      <vt:lpstr>KCSI 부서</vt:lpstr>
      <vt:lpstr>KCSI</vt:lpstr>
      <vt:lpstr>KCSI</vt:lpstr>
      <vt:lpstr>KCSI</vt:lpstr>
      <vt:lpstr>슬라이드 27</vt:lpstr>
      <vt:lpstr>슬라이드 28</vt:lpstr>
      <vt:lpstr>범죄 현장조사자</vt:lpstr>
      <vt:lpstr>모둠</vt:lpstr>
      <vt:lpstr>범죄 현장조사자</vt:lpstr>
      <vt:lpstr>활동 방법</vt:lpstr>
      <vt:lpstr>모둠 구성</vt:lpstr>
      <vt:lpstr>사건 기록 보고서</vt:lpstr>
      <vt:lpstr>슬라이드 35</vt:lpstr>
      <vt:lpstr>결과</vt:lpstr>
      <vt:lpstr>merci</vt:lpstr>
      <vt:lpstr>다음 시간 준비물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Windows User</cp:lastModifiedBy>
  <cp:revision>166</cp:revision>
  <dcterms:created xsi:type="dcterms:W3CDTF">2018-03-16T14:27:01Z</dcterms:created>
  <dcterms:modified xsi:type="dcterms:W3CDTF">2018-05-17T14:40:09Z</dcterms:modified>
</cp:coreProperties>
</file>